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DDACB"/>
          </a:solidFill>
        </a:fill>
      </a:tcStyle>
    </a:wholeTbl>
    <a:band2H>
      <a:tcTxStyle b="def" i="def"/>
      <a:tcStyle>
        <a:tcBdr/>
        <a:fill>
          <a:solidFill>
            <a:srgbClr val="FEEDE7"/>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ECE0"/>
          </a:solidFill>
        </a:fill>
      </a:tcStyle>
    </a:wholeTbl>
    <a:band2H>
      <a:tcTxStyle b="def" i="def"/>
      <a:tcStyle>
        <a:tcBdr/>
        <a:fill>
          <a:solidFill>
            <a:srgbClr val="F6F6F0"/>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8F2"/>
          </a:solidFill>
        </a:fill>
      </a:tcStyle>
    </a:wholeTbl>
    <a:band2H>
      <a:tcTxStyle b="def" i="def"/>
      <a:tcStyle>
        <a:tcBdr/>
        <a:fill>
          <a:solidFill>
            <a:srgbClr val="E6F4F9"/>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Rockwell Bold"/>
          <a:ea typeface="Rockwell Bold"/>
          <a:cs typeface="Rockwell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Rockwell Bold"/>
          <a:ea typeface="Rockwell Bold"/>
          <a:cs typeface="Rockwell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Rockwell Bold"/>
          <a:ea typeface="Rockwell Bold"/>
          <a:cs typeface="Rockwell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Rockwell"/>
          <a:ea typeface="Rockwell"/>
          <a:cs typeface="Rockwel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4"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5"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16"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17" name="Title Text"/>
          <p:cNvSpPr txBox="1"/>
          <p:nvPr>
            <p:ph type="title"/>
          </p:nvPr>
        </p:nvSpPr>
        <p:spPr>
          <a:xfrm>
            <a:off x="1774423" y="802297"/>
            <a:ext cx="8637073" cy="2920714"/>
          </a:xfrm>
          <a:prstGeom prst="rect">
            <a:avLst/>
          </a:prstGeom>
        </p:spPr>
        <p:txBody>
          <a:bodyPr lIns="0" tIns="0" rIns="0" bIns="0" anchor="b"/>
          <a:lstStyle>
            <a:lvl1pPr>
              <a:defRPr sz="6600"/>
            </a:lvl1pPr>
          </a:lstStyle>
          <a:p>
            <a:pPr/>
            <a:r>
              <a:t>Title Text</a:t>
            </a:r>
          </a:p>
        </p:txBody>
      </p:sp>
      <p:sp>
        <p:nvSpPr>
          <p:cNvPr id="18" name="Body Level One…"/>
          <p:cNvSpPr txBox="1"/>
          <p:nvPr>
            <p:ph type="body" sz="quarter" idx="1"/>
          </p:nvPr>
        </p:nvSpPr>
        <p:spPr>
          <a:xfrm>
            <a:off x="1774424" y="3724073"/>
            <a:ext cx="8637073" cy="977622"/>
          </a:xfrm>
          <a:prstGeom prst="rect">
            <a:avLst/>
          </a:prstGeom>
        </p:spPr>
        <p:txBody>
          <a:bodyPr lIns="91439" tIns="91439" rIns="91439" bIns="91439"/>
          <a:lstStyle>
            <a:lvl1pPr marL="0" indent="0" algn="ctr">
              <a:buClrTx/>
              <a:buSzTx/>
              <a:buFontTx/>
              <a:buNone/>
              <a:defRPr cap="all" sz="1800"/>
            </a:lvl1pPr>
            <a:lvl2pPr marL="0" indent="457200" algn="ctr">
              <a:buClrTx/>
              <a:buSzTx/>
              <a:buFontTx/>
              <a:buNone/>
              <a:defRPr cap="all" sz="1800"/>
            </a:lvl2pPr>
            <a:lvl3pPr marL="0" indent="914400" algn="ctr">
              <a:buClrTx/>
              <a:buSzTx/>
              <a:buFontTx/>
              <a:buNone/>
              <a:defRPr cap="all" sz="1800"/>
            </a:lvl3pPr>
            <a:lvl4pPr marL="0" indent="1371600" algn="ctr">
              <a:buClrTx/>
              <a:buSzTx/>
              <a:buFontTx/>
              <a:buNone/>
              <a:defRPr cap="all" sz="1800"/>
            </a:lvl4pPr>
            <a:lvl5pPr marL="0" indent="1828800" algn="ctr">
              <a:buClrTx/>
              <a:buSzTx/>
              <a:buFontTx/>
              <a:buNone/>
              <a:defRPr cap="all" sz="1800"/>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xfrm>
            <a:off x="766299" y="798972"/>
            <a:ext cx="521554" cy="45205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13"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14"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115"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grpSp>
        <p:nvGrpSpPr>
          <p:cNvPr id="118" name="Group 8"/>
          <p:cNvGrpSpPr/>
          <p:nvPr/>
        </p:nvGrpSpPr>
        <p:grpSpPr>
          <a:xfrm>
            <a:off x="7477386" y="482170"/>
            <a:ext cx="4074535" cy="5149101"/>
            <a:chOff x="0" y="0"/>
            <a:chExt cx="4074533" cy="5149100"/>
          </a:xfrm>
        </p:grpSpPr>
        <p:sp>
          <p:nvSpPr>
            <p:cNvPr id="116" name="Rectangle 17"/>
            <p:cNvSpPr/>
            <p:nvPr/>
          </p:nvSpPr>
          <p:spPr>
            <a:xfrm>
              <a:off x="-1" y="0"/>
              <a:ext cx="4074535" cy="5149101"/>
            </a:xfrm>
            <a:prstGeom prst="rect">
              <a:avLst/>
            </a:prstGeom>
            <a:blipFill rotWithShape="1">
              <a:blip r:embed="rId3"/>
              <a:srcRect l="0" t="0" r="0" b="0"/>
              <a:tile tx="0" ty="0" sx="100000" sy="100000" flip="none" algn="tl"/>
            </a:blipFill>
            <a:ln w="12700" cap="flat">
              <a:noFill/>
              <a:miter lim="400000"/>
            </a:ln>
            <a:effectLst>
              <a:outerShdw sx="100000" sy="100000" kx="0" ky="0" algn="b" rotWithShape="0" blurRad="127000" dist="228600" dir="4740000">
                <a:srgbClr val="000000">
                  <a:alpha val="34000"/>
                </a:srgbClr>
              </a:outerShdw>
            </a:effectLst>
          </p:spPr>
          <p:txBody>
            <a:bodyPr wrap="square" lIns="45719" tIns="45719" rIns="45719" bIns="45719" numCol="1" anchor="t">
              <a:noAutofit/>
            </a:bodyPr>
            <a:lstStyle/>
            <a:p>
              <a:pPr>
                <a:defRPr>
                  <a:solidFill>
                    <a:srgbClr val="FFFFFF"/>
                  </a:solidFill>
                </a:defRPr>
              </a:pPr>
            </a:p>
          </p:txBody>
        </p:sp>
        <p:sp>
          <p:nvSpPr>
            <p:cNvPr id="117" name="Rectangle 18"/>
            <p:cNvSpPr/>
            <p:nvPr/>
          </p:nvSpPr>
          <p:spPr>
            <a:xfrm>
              <a:off x="313059" y="330336"/>
              <a:ext cx="3450290" cy="4466452"/>
            </a:xfrm>
            <a:prstGeom prst="rect">
              <a:avLst/>
            </a:prstGeom>
            <a:gradFill flip="none" rotWithShape="1">
              <a:gsLst>
                <a:gs pos="0">
                  <a:srgbClr val="DADADA"/>
                </a:gs>
                <a:gs pos="100000">
                  <a:srgbClr val="FFFFFE"/>
                </a:gs>
              </a:gsLst>
              <a:lin ang="16200000" scaled="0"/>
            </a:gradFill>
            <a:ln w="38100" cap="flat">
              <a:solidFill>
                <a:srgbClr val="3E352F"/>
              </a:solidFill>
              <a:prstDash val="solid"/>
              <a:miter lim="800000"/>
            </a:ln>
            <a:effectLst/>
          </p:spPr>
          <p:txBody>
            <a:bodyPr wrap="square" lIns="45719" tIns="45719" rIns="45719" bIns="45719" numCol="1" anchor="t">
              <a:noAutofit/>
            </a:bodyPr>
            <a:lstStyle/>
            <a:p>
              <a:pPr>
                <a:defRPr>
                  <a:solidFill>
                    <a:srgbClr val="FFFFFF"/>
                  </a:solidFill>
                </a:defRPr>
              </a:pPr>
            </a:p>
          </p:txBody>
        </p:sp>
      </p:grpSp>
      <p:sp>
        <p:nvSpPr>
          <p:cNvPr id="119" name="Title Text"/>
          <p:cNvSpPr txBox="1"/>
          <p:nvPr>
            <p:ph type="title"/>
          </p:nvPr>
        </p:nvSpPr>
        <p:spPr>
          <a:xfrm>
            <a:off x="1451205" y="1129511"/>
            <a:ext cx="5532329" cy="1922300"/>
          </a:xfrm>
          <a:prstGeom prst="rect">
            <a:avLst/>
          </a:prstGeom>
        </p:spPr>
        <p:txBody>
          <a:bodyPr anchor="b"/>
          <a:lstStyle/>
          <a:p>
            <a:pPr/>
            <a:r>
              <a:t>Title Text</a:t>
            </a:r>
          </a:p>
        </p:txBody>
      </p:sp>
      <p:sp>
        <p:nvSpPr>
          <p:cNvPr id="120" name="Picture Placeholder 2"/>
          <p:cNvSpPr/>
          <p:nvPr>
            <p:ph type="pic" sz="quarter" idx="21"/>
          </p:nvPr>
        </p:nvSpPr>
        <p:spPr>
          <a:xfrm>
            <a:off x="8124389" y="1122542"/>
            <a:ext cx="2791172" cy="3866328"/>
          </a:xfrm>
          <a:prstGeom prst="rect">
            <a:avLst/>
          </a:prstGeom>
        </p:spPr>
        <p:txBody>
          <a:bodyPr lIns="91439" rIns="91439">
            <a:noAutofit/>
          </a:bodyPr>
          <a:lstStyle/>
          <a:p>
            <a:pPr/>
          </a:p>
        </p:txBody>
      </p:sp>
      <p:sp>
        <p:nvSpPr>
          <p:cNvPr id="121" name="Body Level One…"/>
          <p:cNvSpPr txBox="1"/>
          <p:nvPr>
            <p:ph type="body" sz="quarter" idx="1"/>
          </p:nvPr>
        </p:nvSpPr>
        <p:spPr>
          <a:xfrm>
            <a:off x="1450329" y="3059600"/>
            <a:ext cx="5524404" cy="2090135"/>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6"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27"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28"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29" name="Title Text"/>
          <p:cNvSpPr txBox="1"/>
          <p:nvPr>
            <p:ph type="title"/>
          </p:nvPr>
        </p:nvSpPr>
        <p:spPr>
          <a:xfrm>
            <a:off x="1451579" y="804519"/>
            <a:ext cx="9291216" cy="1049236"/>
          </a:xfrm>
          <a:prstGeom prst="rect">
            <a:avLst/>
          </a:prstGeom>
        </p:spPr>
        <p:txBody>
          <a:bodyPr/>
          <a:lstStyle/>
          <a:p>
            <a:pPr/>
            <a:r>
              <a:t>Title Text</a:t>
            </a:r>
          </a:p>
        </p:txBody>
      </p:sp>
      <p:sp>
        <p:nvSpPr>
          <p:cNvPr id="30" name="Body Level One…"/>
          <p:cNvSpPr txBox="1"/>
          <p:nvPr>
            <p:ph type="body" sz="half" idx="1"/>
          </p:nvPr>
        </p:nvSpPr>
        <p:spPr>
          <a:xfrm>
            <a:off x="1451579" y="2015732"/>
            <a:ext cx="9291216" cy="345061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8"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39"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40"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41" name="Title Text"/>
          <p:cNvSpPr txBox="1"/>
          <p:nvPr>
            <p:ph type="title"/>
          </p:nvPr>
        </p:nvSpPr>
        <p:spPr>
          <a:xfrm>
            <a:off x="1774423" y="1756130"/>
            <a:ext cx="8643154" cy="1969007"/>
          </a:xfrm>
          <a:prstGeom prst="rect">
            <a:avLst/>
          </a:prstGeom>
        </p:spPr>
        <p:txBody>
          <a:bodyPr anchor="b"/>
          <a:lstStyle>
            <a:lvl1pPr>
              <a:defRPr sz="3600"/>
            </a:lvl1pPr>
          </a:lstStyle>
          <a:p>
            <a:pPr/>
            <a:r>
              <a:t>Title Text</a:t>
            </a:r>
          </a:p>
        </p:txBody>
      </p:sp>
      <p:sp>
        <p:nvSpPr>
          <p:cNvPr id="42" name="Body Level One…"/>
          <p:cNvSpPr txBox="1"/>
          <p:nvPr>
            <p:ph type="body" sz="quarter" idx="1"/>
          </p:nvPr>
        </p:nvSpPr>
        <p:spPr>
          <a:xfrm>
            <a:off x="1774423" y="3725136"/>
            <a:ext cx="8643154" cy="1093988"/>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50"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51"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52"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53" name="Title Text"/>
          <p:cNvSpPr txBox="1"/>
          <p:nvPr>
            <p:ph type="title"/>
          </p:nvPr>
        </p:nvSpPr>
        <p:spPr>
          <a:xfrm>
            <a:off x="1449216" y="804889"/>
            <a:ext cx="9293578" cy="1059306"/>
          </a:xfrm>
          <a:prstGeom prst="rect">
            <a:avLst/>
          </a:prstGeom>
        </p:spPr>
        <p:txBody>
          <a:bodyPr/>
          <a:lstStyle/>
          <a:p>
            <a:pPr/>
            <a:r>
              <a:t>Title Text</a:t>
            </a:r>
          </a:p>
        </p:txBody>
      </p:sp>
      <p:sp>
        <p:nvSpPr>
          <p:cNvPr id="54" name="Body Level One…"/>
          <p:cNvSpPr txBox="1"/>
          <p:nvPr>
            <p:ph type="body" sz="quarter" idx="1"/>
          </p:nvPr>
        </p:nvSpPr>
        <p:spPr>
          <a:xfrm>
            <a:off x="1447331" y="2010878"/>
            <a:ext cx="4488654" cy="344859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62"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63"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64"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65" name="Title Text"/>
          <p:cNvSpPr txBox="1"/>
          <p:nvPr>
            <p:ph type="title"/>
          </p:nvPr>
        </p:nvSpPr>
        <p:spPr>
          <a:xfrm>
            <a:off x="1447191" y="804162"/>
            <a:ext cx="9295604" cy="1056320"/>
          </a:xfrm>
          <a:prstGeom prst="rect">
            <a:avLst/>
          </a:prstGeom>
        </p:spPr>
        <p:txBody>
          <a:bodyPr/>
          <a:lstStyle/>
          <a:p>
            <a:pPr/>
            <a:r>
              <a:t>Title Text</a:t>
            </a:r>
          </a:p>
        </p:txBody>
      </p:sp>
      <p:sp>
        <p:nvSpPr>
          <p:cNvPr id="66" name="Body Level One…"/>
          <p:cNvSpPr txBox="1"/>
          <p:nvPr>
            <p:ph type="body" sz="quarter" idx="1"/>
          </p:nvPr>
        </p:nvSpPr>
        <p:spPr>
          <a:xfrm>
            <a:off x="1447191" y="2019549"/>
            <a:ext cx="4488794" cy="801944"/>
          </a:xfrm>
          <a:prstGeom prst="rect">
            <a:avLst/>
          </a:prstGeom>
        </p:spPr>
        <p:txBody>
          <a:bodyPr anchor="b"/>
          <a:lstStyle>
            <a:lvl1pPr marL="0" indent="0">
              <a:lnSpc>
                <a:spcPct val="100000"/>
              </a:lnSpc>
              <a:buClrTx/>
              <a:buSzTx/>
              <a:buFontTx/>
              <a:buNone/>
              <a:defRPr cap="all" sz="2200">
                <a:solidFill>
                  <a:schemeClr val="accent1"/>
                </a:solidFill>
              </a:defRPr>
            </a:lvl1pPr>
            <a:lvl2pPr marL="0" indent="457200">
              <a:lnSpc>
                <a:spcPct val="100000"/>
              </a:lnSpc>
              <a:buClrTx/>
              <a:buSzTx/>
              <a:buFontTx/>
              <a:buNone/>
              <a:defRPr cap="all" sz="2200">
                <a:solidFill>
                  <a:schemeClr val="accent1"/>
                </a:solidFill>
              </a:defRPr>
            </a:lvl2pPr>
            <a:lvl3pPr marL="0" indent="914400">
              <a:lnSpc>
                <a:spcPct val="100000"/>
              </a:lnSpc>
              <a:buClrTx/>
              <a:buSzTx/>
              <a:buFontTx/>
              <a:buNone/>
              <a:defRPr cap="all" sz="2200">
                <a:solidFill>
                  <a:schemeClr val="accent1"/>
                </a:solidFill>
              </a:defRPr>
            </a:lvl3pPr>
            <a:lvl4pPr marL="0" indent="1371600">
              <a:lnSpc>
                <a:spcPct val="100000"/>
              </a:lnSpc>
              <a:buClrTx/>
              <a:buSzTx/>
              <a:buFontTx/>
              <a:buNone/>
              <a:defRPr cap="all" sz="2200">
                <a:solidFill>
                  <a:schemeClr val="accent1"/>
                </a:solidFill>
              </a:defRPr>
            </a:lvl4pPr>
            <a:lvl5pPr marL="0" indent="1828800">
              <a:lnSpc>
                <a:spcPct val="100000"/>
              </a:lnSpc>
              <a:buClrTx/>
              <a:buSzTx/>
              <a:buFontTx/>
              <a:buNone/>
              <a:defRPr cap="all" sz="22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67" name="Text Placeholder 4"/>
          <p:cNvSpPr/>
          <p:nvPr>
            <p:ph type="body" sz="quarter" idx="21"/>
          </p:nvPr>
        </p:nvSpPr>
        <p:spPr>
          <a:xfrm>
            <a:off x="6256025" y="2023003"/>
            <a:ext cx="4488794" cy="802238"/>
          </a:xfrm>
          <a:prstGeom prst="rect">
            <a:avLst/>
          </a:prstGeom>
        </p:spPr>
        <p:txBody>
          <a:bodyPr anchor="b"/>
          <a:lstStyle/>
          <a:p>
            <a:pPr marL="0" indent="0">
              <a:lnSpc>
                <a:spcPct val="100000"/>
              </a:lnSpc>
              <a:buClrTx/>
              <a:buSzTx/>
              <a:buFontTx/>
              <a:buNone/>
              <a:defRPr cap="all" sz="2200">
                <a:solidFill>
                  <a:schemeClr val="accent1"/>
                </a:solidFill>
              </a:defRPr>
            </a:pP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75"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76"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77"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78" name="Title Text"/>
          <p:cNvSpPr txBox="1"/>
          <p:nvPr>
            <p:ph type="title"/>
          </p:nvPr>
        </p:nvSpPr>
        <p:spPr>
          <a:xfrm>
            <a:off x="1451579" y="804519"/>
            <a:ext cx="9291216" cy="1049236"/>
          </a:xfrm>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0">
    <p:spTree>
      <p:nvGrpSpPr>
        <p:cNvPr id="1" name=""/>
        <p:cNvGrpSpPr/>
        <p:nvPr/>
      </p:nvGrpSpPr>
      <p:grpSpPr>
        <a:xfrm>
          <a:off x="0" y="0"/>
          <a:ext cx="0" cy="0"/>
          <a:chOff x="0" y="0"/>
          <a:chExt cx="0" cy="0"/>
        </a:xfrm>
      </p:grpSpPr>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00"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01"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102"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103" name="Title Text"/>
          <p:cNvSpPr txBox="1"/>
          <p:nvPr>
            <p:ph type="title"/>
          </p:nvPr>
        </p:nvSpPr>
        <p:spPr>
          <a:xfrm>
            <a:off x="1444671" y="798972"/>
            <a:ext cx="2961968" cy="2406520"/>
          </a:xfrm>
          <a:prstGeom prst="rect">
            <a:avLst/>
          </a:prstGeom>
        </p:spPr>
        <p:txBody>
          <a:bodyPr anchor="b"/>
          <a:lstStyle>
            <a:lvl1pPr algn="l">
              <a:defRPr sz="2400"/>
            </a:lvl1pPr>
          </a:lstStyle>
          <a:p>
            <a:pPr/>
            <a:r>
              <a:t>Title Text</a:t>
            </a:r>
          </a:p>
        </p:txBody>
      </p:sp>
      <p:sp>
        <p:nvSpPr>
          <p:cNvPr id="104" name="Body Level One…"/>
          <p:cNvSpPr txBox="1"/>
          <p:nvPr>
            <p:ph type="body" sz="half" idx="1"/>
          </p:nvPr>
        </p:nvSpPr>
        <p:spPr>
          <a:xfrm>
            <a:off x="4730324" y="798974"/>
            <a:ext cx="6012470" cy="4658827"/>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05" name="Text Placeholder 3"/>
          <p:cNvSpPr/>
          <p:nvPr>
            <p:ph type="body" sz="quarter" idx="21"/>
          </p:nvPr>
        </p:nvSpPr>
        <p:spPr>
          <a:xfrm>
            <a:off x="1444671" y="3205490"/>
            <a:ext cx="2961968" cy="2248182"/>
          </a:xfrm>
          <a:prstGeom prst="rect">
            <a:avLst/>
          </a:prstGeom>
        </p:spPr>
        <p:txBody>
          <a:bodyPr/>
          <a:lstStyle/>
          <a:p>
            <a:pPr marL="0" indent="0">
              <a:buClrTx/>
              <a:buSzTx/>
              <a:buFontTx/>
              <a:buNone/>
              <a:defRPr sz="1600"/>
            </a:pP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4B4B4B"/>
            </a:gs>
            <a:gs pos="100000">
              <a:srgbClr val="000000"/>
            </a:gs>
          </a:gsLst>
          <a:path path="circle">
            <a:fillToRect l="50000" t="50000" r="50000" b="50000"/>
          </a:path>
        </a:gradFill>
      </p:bgPr>
    </p:bg>
    <p:spTree>
      <p:nvGrpSpPr>
        <p:cNvPr id="1" name=""/>
        <p:cNvGrpSpPr/>
        <p:nvPr/>
      </p:nvGrpSpPr>
      <p:grpSpPr>
        <a:xfrm>
          <a:off x="0" y="0"/>
          <a:ext cx="0" cy="0"/>
          <a:chOff x="0" y="0"/>
          <a:chExt cx="0" cy="0"/>
        </a:xfrm>
      </p:grpSpPr>
      <p:sp>
        <p:nvSpPr>
          <p:cNvPr id="2"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3" name="Picture 9" descr="Picture 9"/>
          <p:cNvPicPr>
            <a:picLocks noChangeAspect="1"/>
          </p:cNvPicPr>
          <p:nvPr/>
        </p:nvPicPr>
        <p:blipFill>
          <a:blip r:embed="rId2">
            <a:extLst/>
          </a:blip>
          <a:srcRect l="0" t="1538" r="0" b="0"/>
          <a:stretch>
            <a:fillRect/>
          </a:stretch>
        </p:blipFill>
        <p:spPr>
          <a:xfrm>
            <a:off x="0" y="6129338"/>
            <a:ext cx="12192000" cy="731524"/>
          </a:xfrm>
          <a:prstGeom prst="rect">
            <a:avLst/>
          </a:prstGeom>
          <a:ln w="12700">
            <a:miter lim="400000"/>
          </a:ln>
        </p:spPr>
      </p:pic>
      <p:sp>
        <p:nvSpPr>
          <p:cNvPr id="4"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5"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769525" y="798972"/>
            <a:ext cx="521554" cy="452052"/>
          </a:xfrm>
          <a:prstGeom prst="rect">
            <a:avLst/>
          </a:prstGeom>
          <a:ln w="12700">
            <a:miter lim="400000"/>
          </a:ln>
        </p:spPr>
        <p:txBody>
          <a:bodyPr wrap="none" lIns="45719" rIns="45719">
            <a:spAutoFit/>
          </a:bodyPr>
          <a:lstStyle>
            <a:lvl1pPr algn="r">
              <a:defRPr sz="2800">
                <a:solidFill>
                  <a:schemeClr val="accent1"/>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1pPr>
      <a:lvl2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2pPr>
      <a:lvl3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3pPr>
      <a:lvl4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4pPr>
      <a:lvl5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5pPr>
      <a:lvl6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6pPr>
      <a:lvl7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7pPr>
      <a:lvl8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8pPr>
      <a:lvl9pPr marL="0" marR="0" indent="0" algn="ctr" defTabSz="914400" rtl="0" latinLnBrk="0">
        <a:lnSpc>
          <a:spcPct val="90000"/>
        </a:lnSpc>
        <a:spcBef>
          <a:spcPts val="0"/>
        </a:spcBef>
        <a:spcAft>
          <a:spcPts val="0"/>
        </a:spcAft>
        <a:buClrTx/>
        <a:buSzTx/>
        <a:buFontTx/>
        <a:buNone/>
        <a:tabLst/>
        <a:defRPr b="0" baseline="0" cap="all" i="0" spc="0" strike="noStrike" sz="3200" u="none">
          <a:solidFill>
            <a:schemeClr val="accent1"/>
          </a:solidFill>
          <a:uFillTx/>
          <a:latin typeface="Rockwell"/>
          <a:ea typeface="Rockwell"/>
          <a:cs typeface="Rockwell"/>
          <a:sym typeface="Rockwell"/>
        </a:defRPr>
      </a:lvl9pPr>
    </p:titleStyle>
    <p:bodyStyle>
      <a:lvl1pPr marL="228600" marR="0" indent="-2286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1pPr>
      <a:lvl2pPr marL="711200" marR="0" indent="-254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2pPr>
      <a:lvl3pPr marL="1200150" marR="0" indent="-28575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3pPr>
      <a:lvl4pPr marL="1698171" marR="0" indent="-326571"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4pPr>
      <a:lvl5pPr marL="2209800" marR="0" indent="-381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5pPr>
      <a:lvl6pPr marL="2667000" marR="0" indent="-381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6pPr>
      <a:lvl7pPr marL="3124200" marR="0" indent="-381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7pPr>
      <a:lvl8pPr marL="3581400" marR="0" indent="-381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8pPr>
      <a:lvl9pPr marL="4038600" marR="0" indent="-381000" algn="l" defTabSz="914400" rtl="0" latinLnBrk="0">
        <a:lnSpc>
          <a:spcPct val="120000"/>
        </a:lnSpc>
        <a:spcBef>
          <a:spcPts val="1000"/>
        </a:spcBef>
        <a:spcAft>
          <a:spcPts val="0"/>
        </a:spcAft>
        <a:buClr>
          <a:schemeClr val="accent1"/>
        </a:buClr>
        <a:buSzPct val="100000"/>
        <a:buFont typeface="Arial"/>
        <a:buChar char="•"/>
        <a:tabLst/>
        <a:defRPr b="0" baseline="0" cap="none" i="0" spc="0" strike="noStrike" sz="2000" u="none">
          <a:solidFill>
            <a:srgbClr val="FFFFFF"/>
          </a:solidFill>
          <a:uFillTx/>
          <a:latin typeface="Rockwell"/>
          <a:ea typeface="Rockwell"/>
          <a:cs typeface="Rockwell"/>
          <a:sym typeface="Rockwel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1pPr>
      <a:lvl2pPr marL="0" marR="0" indent="4572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2pPr>
      <a:lvl3pPr marL="0" marR="0" indent="9144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3pPr>
      <a:lvl4pPr marL="0" marR="0" indent="13716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4pPr>
      <a:lvl5pPr marL="0" marR="0" indent="18288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5pPr>
      <a:lvl6pPr marL="0" marR="0" indent="22860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6pPr>
      <a:lvl7pPr marL="0" marR="0" indent="27432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7pPr>
      <a:lvl8pPr marL="0" marR="0" indent="32004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8pPr>
      <a:lvl9pPr marL="0" marR="0" indent="36576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Rockwel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bmp"/><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 Id="rId3" Type="http://schemas.openxmlformats.org/officeDocument/2006/relationships/image" Target="../media/image3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Rectangle 5"/>
          <p:cNvSpPr/>
          <p:nvPr/>
        </p:nvSpPr>
        <p:spPr>
          <a:xfrm>
            <a:off x="1235413" y="-1"/>
            <a:ext cx="9717932" cy="6858001"/>
          </a:xfrm>
          <a:prstGeom prst="rect">
            <a:avLst/>
          </a:prstGeom>
          <a:solidFill>
            <a:srgbClr val="000000"/>
          </a:solidFill>
          <a:ln w="15875">
            <a:solidFill>
              <a:srgbClr val="B7661E"/>
            </a:solidFill>
          </a:ln>
        </p:spPr>
        <p:txBody>
          <a:bodyPr lIns="45719" rIns="45719" anchor="ctr"/>
          <a:lstStyle/>
          <a:p>
            <a:pPr algn="ctr">
              <a:defRPr>
                <a:solidFill>
                  <a:srgbClr val="FFFFFF"/>
                </a:solidFill>
              </a:defRPr>
            </a:pPr>
          </a:p>
        </p:txBody>
      </p:sp>
      <p:sp>
        <p:nvSpPr>
          <p:cNvPr id="132" name="Rectangle 11"/>
          <p:cNvSpPr/>
          <p:nvPr/>
        </p:nvSpPr>
        <p:spPr>
          <a:xfrm>
            <a:off x="1235413" y="-1"/>
            <a:ext cx="9717932" cy="894578"/>
          </a:xfrm>
          <a:custGeom>
            <a:avLst/>
            <a:gdLst/>
            <a:ahLst/>
            <a:cxnLst>
              <a:cxn ang="0">
                <a:pos x="wd2" y="hd2"/>
              </a:cxn>
              <a:cxn ang="5400000">
                <a:pos x="wd2" y="hd2"/>
              </a:cxn>
              <a:cxn ang="10800000">
                <a:pos x="wd2" y="hd2"/>
              </a:cxn>
              <a:cxn ang="16200000">
                <a:pos x="wd2" y="hd2"/>
              </a:cxn>
            </a:cxnLst>
            <a:rect l="0" t="0" r="r" b="b"/>
            <a:pathLst>
              <a:path w="21600" h="15053" fill="norm" stroke="1" extrusionOk="0">
                <a:moveTo>
                  <a:pt x="0" y="0"/>
                </a:moveTo>
                <a:lnTo>
                  <a:pt x="21600" y="0"/>
                </a:lnTo>
                <a:lnTo>
                  <a:pt x="21600" y="14755"/>
                </a:lnTo>
                <a:cubicBezTo>
                  <a:pt x="12476" y="17797"/>
                  <a:pt x="7049" y="-3803"/>
                  <a:pt x="0" y="12473"/>
                </a:cubicBezTo>
                <a:lnTo>
                  <a:pt x="0" y="0"/>
                </a:lnTo>
                <a:close/>
              </a:path>
            </a:pathLst>
          </a:custGeom>
          <a:solidFill>
            <a:schemeClr val="accent4"/>
          </a:solidFill>
          <a:ln w="15875">
            <a:solidFill>
              <a:srgbClr val="B7661E"/>
            </a:solidFill>
          </a:ln>
        </p:spPr>
        <p:txBody>
          <a:bodyPr lIns="45719" rIns="45719" anchor="ctr"/>
          <a:lstStyle/>
          <a:p>
            <a:pPr algn="ctr">
              <a:defRPr>
                <a:solidFill>
                  <a:srgbClr val="FFFFFF"/>
                </a:solidFill>
              </a:defRPr>
            </a:pPr>
          </a:p>
        </p:txBody>
      </p:sp>
      <p:sp>
        <p:nvSpPr>
          <p:cNvPr id="133" name="TextBox 13"/>
          <p:cNvSpPr txBox="1"/>
          <p:nvPr/>
        </p:nvSpPr>
        <p:spPr>
          <a:xfrm>
            <a:off x="1619986" y="607217"/>
            <a:ext cx="9256843" cy="1882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pc="50" sz="4000">
                <a:solidFill>
                  <a:srgbClr val="FFFFFF"/>
                </a:solidFill>
                <a:latin typeface="Bookman Old Style"/>
                <a:ea typeface="Bookman Old Style"/>
                <a:cs typeface="Bookman Old Style"/>
                <a:sym typeface="Bookman Old Style"/>
              </a:defRPr>
            </a:pPr>
            <a:r>
              <a:t>Presentation on </a:t>
            </a:r>
          </a:p>
          <a:p>
            <a:pPr algn="ctr">
              <a:defRPr b="1" spc="50" sz="4000">
                <a:solidFill>
                  <a:srgbClr val="FFFFFF"/>
                </a:solidFill>
                <a:latin typeface="Bookman Old Style"/>
                <a:ea typeface="Bookman Old Style"/>
                <a:cs typeface="Bookman Old Style"/>
                <a:sym typeface="Bookman Old Style"/>
              </a:defRPr>
            </a:pPr>
            <a:r>
              <a:t>Micro-Credit Defaulter Loan</a:t>
            </a:r>
            <a:endParaRPr>
              <a:solidFill>
                <a:srgbClr val="048FA7"/>
              </a:solidFill>
            </a:endParaRPr>
          </a:p>
        </p:txBody>
      </p:sp>
      <p:pic>
        <p:nvPicPr>
          <p:cNvPr id="134" name="Picture 16" descr="Picture 16"/>
          <p:cNvPicPr>
            <a:picLocks noChangeAspect="1"/>
          </p:cNvPicPr>
          <p:nvPr/>
        </p:nvPicPr>
        <p:blipFill>
          <a:blip r:embed="rId2">
            <a:extLst/>
          </a:blip>
          <a:stretch>
            <a:fillRect/>
          </a:stretch>
        </p:blipFill>
        <p:spPr>
          <a:xfrm>
            <a:off x="2455828" y="2385130"/>
            <a:ext cx="7277101" cy="3700710"/>
          </a:xfrm>
          <a:prstGeom prst="rect">
            <a:avLst/>
          </a:prstGeom>
          <a:ln w="12700">
            <a:miter lim="400000"/>
          </a:ln>
        </p:spPr>
      </p:pic>
      <p:sp>
        <p:nvSpPr>
          <p:cNvPr id="135" name="TextBox 18"/>
          <p:cNvSpPr txBox="1"/>
          <p:nvPr/>
        </p:nvSpPr>
        <p:spPr>
          <a:xfrm>
            <a:off x="2870201" y="6204656"/>
            <a:ext cx="7560769" cy="49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pc="50" sz="2800">
                <a:solidFill>
                  <a:srgbClr val="E1A511"/>
                </a:solidFill>
                <a:latin typeface="Bookman Old Style"/>
                <a:ea typeface="Bookman Old Style"/>
                <a:cs typeface="Bookman Old Style"/>
                <a:sym typeface="Bookman Old Style"/>
              </a:defRPr>
            </a:pPr>
            <a:r>
              <a:rPr>
                <a:solidFill>
                  <a:srgbClr val="FFFFFF"/>
                </a:solidFill>
              </a:rPr>
              <a:t>Presented By:</a:t>
            </a:r>
            <a:r>
              <a:t> </a:t>
            </a:r>
            <a:r>
              <a:rPr>
                <a:solidFill>
                  <a:srgbClr val="FFFFFF"/>
                </a:solidFill>
              </a:rPr>
              <a:t>Rishabh Rastogi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D0D0D"/>
        </a:solidFill>
      </p:bgPr>
    </p:bg>
    <p:spTree>
      <p:nvGrpSpPr>
        <p:cNvPr id="1" name=""/>
        <p:cNvGrpSpPr/>
        <p:nvPr/>
      </p:nvGrpSpPr>
      <p:grpSpPr>
        <a:xfrm>
          <a:off x="0" y="0"/>
          <a:ext cx="0" cy="0"/>
          <a:chOff x="0" y="0"/>
          <a:chExt cx="0" cy="0"/>
        </a:xfrm>
      </p:grpSpPr>
      <p:sp>
        <p:nvSpPr>
          <p:cNvPr id="203" name="TextBox 1"/>
          <p:cNvSpPr txBox="1"/>
          <p:nvPr/>
        </p:nvSpPr>
        <p:spPr>
          <a:xfrm>
            <a:off x="670871" y="261256"/>
            <a:ext cx="10900021"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Univariate Analysis</a:t>
            </a:r>
          </a:p>
        </p:txBody>
      </p:sp>
      <p:sp>
        <p:nvSpPr>
          <p:cNvPr id="204" name="TextBox 2"/>
          <p:cNvSpPr txBox="1"/>
          <p:nvPr/>
        </p:nvSpPr>
        <p:spPr>
          <a:xfrm>
            <a:off x="670871" y="1091682"/>
            <a:ext cx="10900021" cy="937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400">
                <a:solidFill>
                  <a:srgbClr val="FFFFFF"/>
                </a:solidFill>
                <a:latin typeface="Century"/>
                <a:ea typeface="Century"/>
                <a:cs typeface="Century"/>
                <a:sym typeface="Century"/>
              </a:defRPr>
            </a:pPr>
            <a:r>
              <a:t>Target Variable</a:t>
            </a:r>
            <a:r>
              <a:rPr sz="2800"/>
              <a:t>: </a:t>
            </a:r>
            <a:r>
              <a:rPr sz="1800">
                <a:latin typeface="Rockwell"/>
                <a:ea typeface="Rockwell"/>
                <a:cs typeface="Rockwell"/>
                <a:sym typeface="Rockwell"/>
              </a:rPr>
              <a:t> </a:t>
            </a:r>
            <a:r>
              <a:t>Visualizing label whether the user paid back the credit amount within 5 days of issuing the loan or not {1:success, 0:failure}</a:t>
            </a:r>
          </a:p>
        </p:txBody>
      </p:sp>
      <p:sp>
        <p:nvSpPr>
          <p:cNvPr id="205" name="TextBox 11"/>
          <p:cNvSpPr txBox="1"/>
          <p:nvPr/>
        </p:nvSpPr>
        <p:spPr>
          <a:xfrm>
            <a:off x="670871" y="5766318"/>
            <a:ext cx="10900021"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2000">
                <a:solidFill>
                  <a:srgbClr val="FFFFFF"/>
                </a:solidFill>
                <a:latin typeface="Century"/>
                <a:ea typeface="Century"/>
                <a:cs typeface="Century"/>
                <a:sym typeface="Century"/>
              </a:defRPr>
            </a:lvl1pPr>
          </a:lstStyle>
          <a:p>
            <a:pPr/>
            <a:r>
              <a:t>From the above plots we can observe around 87% of the loan has been paid by the user and only 12% of the loan failed to pay. Also the dataset is highly imbalanced, so we need to work on that or else our model will be more biased towards success and make false interpretation.</a:t>
            </a:r>
          </a:p>
        </p:txBody>
      </p:sp>
      <p:grpSp>
        <p:nvGrpSpPr>
          <p:cNvPr id="208" name="Picture 2"/>
          <p:cNvGrpSpPr/>
          <p:nvPr/>
        </p:nvGrpSpPr>
        <p:grpSpPr>
          <a:xfrm>
            <a:off x="751840" y="2105201"/>
            <a:ext cx="10231120" cy="3412809"/>
            <a:chOff x="0" y="0"/>
            <a:chExt cx="10231119" cy="3412807"/>
          </a:xfrm>
        </p:grpSpPr>
        <p:sp>
          <p:nvSpPr>
            <p:cNvPr id="206" name="Rectangle"/>
            <p:cNvSpPr/>
            <p:nvPr/>
          </p:nvSpPr>
          <p:spPr>
            <a:xfrm>
              <a:off x="0" y="0"/>
              <a:ext cx="10231120" cy="3412808"/>
            </a:xfrm>
            <a:prstGeom prst="rect">
              <a:avLst/>
            </a:prstGeom>
            <a:solidFill>
              <a:srgbClr val="A6A6A6"/>
            </a:solidFill>
            <a:ln w="12700" cap="flat">
              <a:noFill/>
              <a:miter lim="400000"/>
            </a:ln>
            <a:effectLst/>
          </p:spPr>
          <p:txBody>
            <a:bodyPr wrap="square" lIns="45719" tIns="45719" rIns="45719" bIns="45719" numCol="1" anchor="ctr">
              <a:noAutofit/>
            </a:bodyPr>
            <a:lstStyle/>
            <a:p>
              <a:pPr/>
            </a:p>
          </p:txBody>
        </p:sp>
        <p:pic>
          <p:nvPicPr>
            <p:cNvPr id="207" name="image11.png" descr="image11.png"/>
            <p:cNvPicPr>
              <a:picLocks noChangeAspect="1"/>
            </p:cNvPicPr>
            <p:nvPr/>
          </p:nvPicPr>
          <p:blipFill>
            <a:blip r:embed="rId2">
              <a:extLst/>
            </a:blip>
            <a:stretch>
              <a:fillRect/>
            </a:stretch>
          </p:blipFill>
          <p:spPr>
            <a:xfrm>
              <a:off x="0" y="0"/>
              <a:ext cx="10231120" cy="341280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extBox 1"/>
          <p:cNvSpPr txBox="1"/>
          <p:nvPr/>
        </p:nvSpPr>
        <p:spPr>
          <a:xfrm>
            <a:off x="456266" y="65313"/>
            <a:ext cx="11171854"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Univariate Analysis</a:t>
            </a:r>
          </a:p>
        </p:txBody>
      </p:sp>
      <p:sp>
        <p:nvSpPr>
          <p:cNvPr id="211" name="TextBox 8"/>
          <p:cNvSpPr txBox="1"/>
          <p:nvPr/>
        </p:nvSpPr>
        <p:spPr>
          <a:xfrm>
            <a:off x="563880" y="961053"/>
            <a:ext cx="4167673" cy="38351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07000"/>
              </a:lnSpc>
              <a:defRPr sz="2000">
                <a:solidFill>
                  <a:srgbClr val="FFFFFF"/>
                </a:solidFill>
                <a:latin typeface="Century"/>
                <a:ea typeface="Century"/>
                <a:cs typeface="Century"/>
                <a:sym typeface="Century"/>
              </a:defRPr>
            </a:pPr>
            <a:r>
              <a:t>Observations:</a:t>
            </a:r>
          </a:p>
          <a:p>
            <a:pPr algn="just">
              <a:lnSpc>
                <a:spcPct val="107000"/>
              </a:lnSpc>
              <a:defRPr>
                <a:solidFill>
                  <a:srgbClr val="FFFFFF"/>
                </a:solidFill>
                <a:latin typeface="Century"/>
                <a:ea typeface="Century"/>
                <a:cs typeface="Century"/>
                <a:sym typeface="Century"/>
              </a:defRPr>
            </a:pPr>
          </a:p>
          <a:p>
            <a:pPr marL="342900" indent="-342900" algn="just">
              <a:lnSpc>
                <a:spcPct val="107000"/>
              </a:lnSpc>
              <a:buSzPct val="100000"/>
              <a:buChar char="✓"/>
              <a:defRPr>
                <a:solidFill>
                  <a:srgbClr val="FFFFFF"/>
                </a:solidFill>
                <a:latin typeface="Century"/>
                <a:ea typeface="Century"/>
                <a:cs typeface="Century"/>
                <a:sym typeface="Century"/>
              </a:defRPr>
            </a:pPr>
            <a:r>
              <a:t>From the distribution plot, I can observe most of the columns are not normally distributed only Day column somewhat distributed normally.</a:t>
            </a:r>
          </a:p>
          <a:p>
            <a:pPr algn="just">
              <a:lnSpc>
                <a:spcPct val="107000"/>
              </a:lnSpc>
              <a:defRPr>
                <a:solidFill>
                  <a:srgbClr val="FFFFFF"/>
                </a:solidFill>
                <a:latin typeface="Century"/>
                <a:ea typeface="Century"/>
                <a:cs typeface="Century"/>
                <a:sym typeface="Century"/>
              </a:defRPr>
            </a:pPr>
          </a:p>
          <a:p>
            <a:pPr marL="342900" indent="-342900" algn="just">
              <a:lnSpc>
                <a:spcPct val="107000"/>
              </a:lnSpc>
              <a:spcBef>
                <a:spcPts val="800"/>
              </a:spcBef>
              <a:buSzPct val="100000"/>
              <a:buChar char="✓"/>
              <a:defRPr>
                <a:solidFill>
                  <a:srgbClr val="FFFFFF"/>
                </a:solidFill>
                <a:latin typeface="Century"/>
                <a:ea typeface="Century"/>
                <a:cs typeface="Century"/>
                <a:sym typeface="Century"/>
              </a:defRPr>
            </a:pPr>
            <a:r>
              <a:t>All the columns have skewness and are skewed to right since the mean is greater than the median in these columns. We need to remove this skewness before building our machine learning models.</a:t>
            </a:r>
          </a:p>
        </p:txBody>
      </p:sp>
      <p:grpSp>
        <p:nvGrpSpPr>
          <p:cNvPr id="214" name="Picture 2"/>
          <p:cNvGrpSpPr/>
          <p:nvPr/>
        </p:nvGrpSpPr>
        <p:grpSpPr>
          <a:xfrm>
            <a:off x="4777273" y="961052"/>
            <a:ext cx="7140407" cy="5399110"/>
            <a:chOff x="0" y="0"/>
            <a:chExt cx="7140406" cy="5399108"/>
          </a:xfrm>
        </p:grpSpPr>
        <p:sp>
          <p:nvSpPr>
            <p:cNvPr id="212" name="Rectangle"/>
            <p:cNvSpPr/>
            <p:nvPr/>
          </p:nvSpPr>
          <p:spPr>
            <a:xfrm>
              <a:off x="0" y="0"/>
              <a:ext cx="7140407" cy="5399109"/>
            </a:xfrm>
            <a:prstGeom prst="rect">
              <a:avLst/>
            </a:prstGeom>
            <a:blipFill rotWithShape="1">
              <a:blip r:embed="rId2"/>
              <a:srcRect l="0" t="0" r="0" b="0"/>
              <a:tile tx="0" ty="0" sx="100000" sy="100000" flip="none" algn="tl"/>
            </a:blipFill>
            <a:ln w="12700" cap="flat">
              <a:noFill/>
              <a:miter lim="400000"/>
            </a:ln>
            <a:effectLst/>
          </p:spPr>
          <p:txBody>
            <a:bodyPr wrap="square" lIns="45719" tIns="45719" rIns="45719" bIns="45719" numCol="1" anchor="ctr">
              <a:noAutofit/>
            </a:bodyPr>
            <a:lstStyle/>
            <a:p>
              <a:pPr/>
            </a:p>
          </p:txBody>
        </p:sp>
        <p:pic>
          <p:nvPicPr>
            <p:cNvPr id="213" name="image12.png" descr="image12.png"/>
            <p:cNvPicPr>
              <a:picLocks noChangeAspect="1"/>
            </p:cNvPicPr>
            <p:nvPr/>
          </p:nvPicPr>
          <p:blipFill>
            <a:blip r:embed="rId3">
              <a:extLst/>
            </a:blip>
            <a:stretch>
              <a:fillRect/>
            </a:stretch>
          </p:blipFill>
          <p:spPr>
            <a:xfrm>
              <a:off x="0" y="0"/>
              <a:ext cx="7140407" cy="539910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D0D0D"/>
        </a:solidFill>
      </p:bgPr>
    </p:bg>
    <p:spTree>
      <p:nvGrpSpPr>
        <p:cNvPr id="1" name=""/>
        <p:cNvGrpSpPr/>
        <p:nvPr/>
      </p:nvGrpSpPr>
      <p:grpSpPr>
        <a:xfrm>
          <a:off x="0" y="0"/>
          <a:ext cx="0" cy="0"/>
          <a:chOff x="0" y="0"/>
          <a:chExt cx="0" cy="0"/>
        </a:xfrm>
      </p:grpSpPr>
      <p:sp>
        <p:nvSpPr>
          <p:cNvPr id="216" name="TextBox 1"/>
          <p:cNvSpPr txBox="1"/>
          <p:nvPr/>
        </p:nvSpPr>
        <p:spPr>
          <a:xfrm>
            <a:off x="45719" y="245123"/>
            <a:ext cx="1108663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17" name="TextBox 11"/>
          <p:cNvSpPr txBox="1"/>
          <p:nvPr/>
        </p:nvSpPr>
        <p:spPr>
          <a:xfrm>
            <a:off x="964245" y="4340504"/>
            <a:ext cx="4715461" cy="184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gn="just">
              <a:buSzPct val="100000"/>
              <a:buChar char="✓"/>
              <a:defRPr>
                <a:solidFill>
                  <a:srgbClr val="FFFFFF"/>
                </a:solidFill>
                <a:latin typeface="Century"/>
                <a:ea typeface="Century"/>
                <a:cs typeface="Century"/>
                <a:sym typeface="Century"/>
              </a:defRPr>
            </a:lvl1pPr>
          </a:lstStyle>
          <a:p>
            <a:pPr/>
            <a:r>
              <a:t>Most of the users who have paid back the credit amount within 5 days of issuing loan, they have high rate of daily amount spent from the account over last 30 days and 90 days which have the count around 5940 and 6732 respectively.</a:t>
            </a:r>
          </a:p>
        </p:txBody>
      </p:sp>
      <p:sp>
        <p:nvSpPr>
          <p:cNvPr id="218" name="TextBox 13"/>
          <p:cNvSpPr txBox="1"/>
          <p:nvPr/>
        </p:nvSpPr>
        <p:spPr>
          <a:xfrm>
            <a:off x="6512294" y="4237868"/>
            <a:ext cx="3604842"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gn="just">
              <a:buSzPct val="100000"/>
              <a:buChar char="✓"/>
              <a:defRPr>
                <a:solidFill>
                  <a:srgbClr val="FFFFFF"/>
                </a:solidFill>
                <a:latin typeface="Century"/>
                <a:ea typeface="Century"/>
                <a:cs typeface="Century"/>
                <a:sym typeface="Century"/>
              </a:defRPr>
            </a:lvl1pPr>
          </a:lstStyle>
          <a:p>
            <a:pPr/>
            <a:r>
              <a:t>The users who have spent daily amount from main account over last 30 days and 90 days have always paid back the loan amount within 5 days. Around 0.6% of the users failed to pay back the loan within due date.</a:t>
            </a:r>
          </a:p>
        </p:txBody>
      </p:sp>
      <p:grpSp>
        <p:nvGrpSpPr>
          <p:cNvPr id="221" name="Picture 2"/>
          <p:cNvGrpSpPr/>
          <p:nvPr/>
        </p:nvGrpSpPr>
        <p:grpSpPr>
          <a:xfrm>
            <a:off x="1330960" y="1024171"/>
            <a:ext cx="8831896" cy="3019426"/>
            <a:chOff x="0" y="0"/>
            <a:chExt cx="8831895" cy="3019425"/>
          </a:xfrm>
        </p:grpSpPr>
        <p:sp>
          <p:nvSpPr>
            <p:cNvPr id="219" name="Rectangle"/>
            <p:cNvSpPr/>
            <p:nvPr/>
          </p:nvSpPr>
          <p:spPr>
            <a:xfrm>
              <a:off x="0" y="0"/>
              <a:ext cx="8831896" cy="3019425"/>
            </a:xfrm>
            <a:prstGeom prst="rect">
              <a:avLst/>
            </a:prstGeom>
            <a:solidFill>
              <a:srgbClr val="A6A6A6"/>
            </a:solidFill>
            <a:ln w="12700" cap="flat">
              <a:noFill/>
              <a:miter lim="400000"/>
            </a:ln>
            <a:effectLst/>
          </p:spPr>
          <p:txBody>
            <a:bodyPr wrap="square" lIns="45719" tIns="45719" rIns="45719" bIns="45719" numCol="1" anchor="ctr">
              <a:noAutofit/>
            </a:bodyPr>
            <a:lstStyle/>
            <a:p>
              <a:pPr/>
            </a:p>
          </p:txBody>
        </p:sp>
        <p:pic>
          <p:nvPicPr>
            <p:cNvPr id="220" name="image13.png" descr="image13.png"/>
            <p:cNvPicPr>
              <a:picLocks noChangeAspect="1"/>
            </p:cNvPicPr>
            <p:nvPr/>
          </p:nvPicPr>
          <p:blipFill>
            <a:blip r:embed="rId2">
              <a:extLst/>
            </a:blip>
            <a:stretch>
              <a:fillRect/>
            </a:stretch>
          </p:blipFill>
          <p:spPr>
            <a:xfrm>
              <a:off x="0" y="0"/>
              <a:ext cx="8831896" cy="30194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D0D0D"/>
        </a:solidFill>
      </p:bgPr>
    </p:bg>
    <p:spTree>
      <p:nvGrpSpPr>
        <p:cNvPr id="1" name=""/>
        <p:cNvGrpSpPr/>
        <p:nvPr/>
      </p:nvGrpSpPr>
      <p:grpSpPr>
        <a:xfrm>
          <a:off x="0" y="0"/>
          <a:ext cx="0" cy="0"/>
          <a:chOff x="0" y="0"/>
          <a:chExt cx="0" cy="0"/>
        </a:xfrm>
      </p:grpSpPr>
      <p:sp>
        <p:nvSpPr>
          <p:cNvPr id="223" name="TextBox 2"/>
          <p:cNvSpPr txBox="1"/>
          <p:nvPr/>
        </p:nvSpPr>
        <p:spPr>
          <a:xfrm>
            <a:off x="605556" y="0"/>
            <a:ext cx="11049312"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24" name="TextBox 8"/>
          <p:cNvSpPr txBox="1"/>
          <p:nvPr/>
        </p:nvSpPr>
        <p:spPr>
          <a:xfrm>
            <a:off x="230153" y="3612134"/>
            <a:ext cx="5153611" cy="2720341"/>
          </a:xfrm>
          <a:prstGeom prst="rect">
            <a:avLst/>
          </a:prstGeom>
          <a:solidFill>
            <a:srgbClr val="0D0D0D"/>
          </a:solidFill>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Char char="❖"/>
              <a:defRPr>
                <a:solidFill>
                  <a:srgbClr val="FFFFFF"/>
                </a:solidFill>
                <a:latin typeface="Century"/>
                <a:ea typeface="Century"/>
                <a:cs typeface="Century"/>
                <a:sym typeface="Century"/>
              </a:defRPr>
            </a:pPr>
            <a:r>
              <a:t>The users who have recharged their main account on time are most likely to pay back their loan amount within 5 days. Also some of the users who have not paid back their loan within 5 days they also recharged their main account on time.</a:t>
            </a:r>
          </a:p>
          <a:p>
            <a:pPr marL="342900" indent="-342900" algn="just">
              <a:buSzPct val="100000"/>
              <a:buChar char="❖"/>
              <a:defRPr>
                <a:solidFill>
                  <a:srgbClr val="FFFFFF"/>
                </a:solidFill>
                <a:latin typeface="Century"/>
                <a:ea typeface="Century"/>
                <a:cs typeface="Century"/>
                <a:sym typeface="Century"/>
              </a:defRPr>
            </a:pPr>
            <a:r>
              <a:t>Looking at above plot of last_rech_amt_ma, we can say that if the amount of last recharge of main account is around 2000 then a greater number of people will pay back the loan amount.</a:t>
            </a:r>
          </a:p>
        </p:txBody>
      </p:sp>
      <p:sp>
        <p:nvSpPr>
          <p:cNvPr id="225" name="TextBox 10"/>
          <p:cNvSpPr txBox="1"/>
          <p:nvPr/>
        </p:nvSpPr>
        <p:spPr>
          <a:xfrm>
            <a:off x="275873" y="584775"/>
            <a:ext cx="5062168"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Char char="✓"/>
              <a:defRPr>
                <a:solidFill>
                  <a:srgbClr val="FFFFFF"/>
                </a:solidFill>
                <a:latin typeface="Century"/>
                <a:ea typeface="Century"/>
                <a:cs typeface="Century"/>
                <a:sym typeface="Century"/>
              </a:defRPr>
            </a:pPr>
            <a:r>
              <a:t>Non defaulter users have average main account balance over last 30 days and 90 days which have count around 2790 &amp; 3640 compared to defaulter.</a:t>
            </a:r>
          </a:p>
          <a:p>
            <a:pPr marL="342900" indent="-342900" algn="just">
              <a:buSzPct val="100000"/>
              <a:buChar char="✓"/>
              <a:defRPr>
                <a:solidFill>
                  <a:srgbClr val="FFFFFF"/>
                </a:solidFill>
                <a:latin typeface="Century"/>
                <a:ea typeface="Century"/>
                <a:cs typeface="Century"/>
                <a:sym typeface="Century"/>
              </a:defRPr>
            </a:pPr>
            <a:r>
              <a:t>That means the users who have average main account balance always pays back the credit amounts within 5 days. And around 1% of the users either failed to payback the loan amount within the due date or they are not paying the loan.</a:t>
            </a:r>
          </a:p>
        </p:txBody>
      </p:sp>
      <p:grpSp>
        <p:nvGrpSpPr>
          <p:cNvPr id="228" name="Picture 1"/>
          <p:cNvGrpSpPr/>
          <p:nvPr/>
        </p:nvGrpSpPr>
        <p:grpSpPr>
          <a:xfrm>
            <a:off x="5547359" y="667188"/>
            <a:ext cx="6490270" cy="3019426"/>
            <a:chOff x="0" y="0"/>
            <a:chExt cx="6490268" cy="3019425"/>
          </a:xfrm>
        </p:grpSpPr>
        <p:sp>
          <p:nvSpPr>
            <p:cNvPr id="226" name="Rectangle"/>
            <p:cNvSpPr/>
            <p:nvPr/>
          </p:nvSpPr>
          <p:spPr>
            <a:xfrm>
              <a:off x="0" y="0"/>
              <a:ext cx="6490269" cy="3019425"/>
            </a:xfrm>
            <a:prstGeom prst="rect">
              <a:avLst/>
            </a:prstGeom>
            <a:solidFill>
              <a:srgbClr val="A6A6A6"/>
            </a:solidFill>
            <a:ln w="12700" cap="flat">
              <a:noFill/>
              <a:miter lim="400000"/>
            </a:ln>
            <a:effectLst/>
          </p:spPr>
          <p:txBody>
            <a:bodyPr wrap="square" lIns="45719" tIns="45719" rIns="45719" bIns="45719" numCol="1" anchor="ctr">
              <a:noAutofit/>
            </a:bodyPr>
            <a:lstStyle/>
            <a:p>
              <a:pPr/>
            </a:p>
          </p:txBody>
        </p:sp>
        <p:pic>
          <p:nvPicPr>
            <p:cNvPr id="227" name="image14.png" descr="image14.png"/>
            <p:cNvPicPr>
              <a:picLocks noChangeAspect="1"/>
            </p:cNvPicPr>
            <p:nvPr/>
          </p:nvPicPr>
          <p:blipFill>
            <a:blip r:embed="rId2">
              <a:extLst/>
            </a:blip>
            <a:stretch>
              <a:fillRect/>
            </a:stretch>
          </p:blipFill>
          <p:spPr>
            <a:xfrm>
              <a:off x="0" y="0"/>
              <a:ext cx="6490269" cy="3019425"/>
            </a:xfrm>
            <a:prstGeom prst="rect">
              <a:avLst/>
            </a:prstGeom>
            <a:ln w="12700" cap="flat">
              <a:noFill/>
              <a:miter lim="400000"/>
            </a:ln>
            <a:effectLst/>
          </p:spPr>
        </p:pic>
      </p:grpSp>
      <p:grpSp>
        <p:nvGrpSpPr>
          <p:cNvPr id="231" name="Picture 2"/>
          <p:cNvGrpSpPr/>
          <p:nvPr/>
        </p:nvGrpSpPr>
        <p:grpSpPr>
          <a:xfrm>
            <a:off x="5547359" y="3777172"/>
            <a:ext cx="6566052" cy="3139322"/>
            <a:chOff x="0" y="0"/>
            <a:chExt cx="6566050" cy="3139320"/>
          </a:xfrm>
        </p:grpSpPr>
        <p:sp>
          <p:nvSpPr>
            <p:cNvPr id="229" name="Rectangle"/>
            <p:cNvSpPr/>
            <p:nvPr/>
          </p:nvSpPr>
          <p:spPr>
            <a:xfrm>
              <a:off x="0" y="0"/>
              <a:ext cx="6566051" cy="3139321"/>
            </a:xfrm>
            <a:prstGeom prst="rect">
              <a:avLst/>
            </a:prstGeom>
            <a:solidFill>
              <a:srgbClr val="A6A6A6"/>
            </a:solidFill>
            <a:ln w="12700" cap="flat">
              <a:noFill/>
              <a:miter lim="400000"/>
            </a:ln>
            <a:effectLst/>
          </p:spPr>
          <p:txBody>
            <a:bodyPr wrap="square" lIns="45719" tIns="45719" rIns="45719" bIns="45719" numCol="1" anchor="ctr">
              <a:noAutofit/>
            </a:bodyPr>
            <a:lstStyle/>
            <a:p>
              <a:pPr/>
            </a:p>
          </p:txBody>
        </p:sp>
        <p:pic>
          <p:nvPicPr>
            <p:cNvPr id="230" name="image15.png" descr="image15.png"/>
            <p:cNvPicPr>
              <a:picLocks noChangeAspect="1"/>
            </p:cNvPicPr>
            <p:nvPr/>
          </p:nvPicPr>
          <p:blipFill>
            <a:blip r:embed="rId3">
              <a:extLst/>
            </a:blip>
            <a:stretch>
              <a:fillRect/>
            </a:stretch>
          </p:blipFill>
          <p:spPr>
            <a:xfrm>
              <a:off x="0" y="0"/>
              <a:ext cx="6566051" cy="313932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extBox 4"/>
          <p:cNvSpPr txBox="1"/>
          <p:nvPr/>
        </p:nvSpPr>
        <p:spPr>
          <a:xfrm>
            <a:off x="502919" y="167951"/>
            <a:ext cx="11263915"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200" u="sng">
                <a:solidFill>
                  <a:srgbClr val="92D050"/>
                </a:solidFill>
                <a:latin typeface="Bookman Old Style"/>
                <a:ea typeface="Bookman Old Style"/>
                <a:cs typeface="Bookman Old Style"/>
                <a:sym typeface="Bookman Old Style"/>
              </a:defRPr>
            </a:pPr>
            <a:r>
              <a:t>Visualizations</a:t>
            </a:r>
            <a:r>
              <a:rPr sz="3600"/>
              <a:t>: Bivariate Analysis</a:t>
            </a:r>
          </a:p>
        </p:txBody>
      </p:sp>
      <p:sp>
        <p:nvSpPr>
          <p:cNvPr id="234" name="TextBox 9"/>
          <p:cNvSpPr txBox="1"/>
          <p:nvPr/>
        </p:nvSpPr>
        <p:spPr>
          <a:xfrm>
            <a:off x="502919" y="4096137"/>
            <a:ext cx="11263915" cy="242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Font typeface="Arial"/>
              <a:buChar char="•"/>
              <a:defRPr>
                <a:solidFill>
                  <a:srgbClr val="FFFFFF"/>
                </a:solidFill>
                <a:latin typeface="Century"/>
                <a:ea typeface="Century"/>
                <a:cs typeface="Century"/>
                <a:sym typeface="Century"/>
              </a:defRPr>
            </a:pPr>
            <a:r>
              <a:t>The non defaulters got recharged their main account more than 4 times in last 30 days and defaulters used to recharge their main account 1 time.</a:t>
            </a:r>
          </a:p>
          <a:p>
            <a:pPr marL="342900" indent="-342900" algn="just">
              <a:buSzPct val="100000"/>
              <a:buFont typeface="Arial"/>
              <a:buChar char="•"/>
              <a:defRPr>
                <a:solidFill>
                  <a:srgbClr val="FFFFFF"/>
                </a:solidFill>
                <a:latin typeface="Century"/>
                <a:ea typeface="Century"/>
                <a:cs typeface="Century"/>
                <a:sym typeface="Century"/>
              </a:defRPr>
            </a:pPr>
            <a:r>
              <a:t>The users who have paid back their loan within 5 days have got recharged their main account up to 7 times in last 90 days and the users who have not been paid loan within due date, they have got recharged their main account twice in last 90 days.</a:t>
            </a:r>
          </a:p>
          <a:p>
            <a:pPr marL="342900" indent="-342900" algn="just">
              <a:buSzPct val="100000"/>
              <a:buFont typeface="Arial"/>
              <a:buChar char="•"/>
              <a:defRPr>
                <a:solidFill>
                  <a:srgbClr val="FFFFFF"/>
                </a:solidFill>
                <a:latin typeface="Century"/>
                <a:ea typeface="Century"/>
                <a:cs typeface="Century"/>
                <a:sym typeface="Century"/>
              </a:defRPr>
            </a:pPr>
            <a:r>
              <a:t>From both the plots we can say that the users who got recharged their main account maximum times, they are able to pay back their loan amount within 5 days compared to the users who got their main account recharged less than 2 times.</a:t>
            </a:r>
          </a:p>
        </p:txBody>
      </p:sp>
      <p:grpSp>
        <p:nvGrpSpPr>
          <p:cNvPr id="237" name="Picture 2"/>
          <p:cNvGrpSpPr/>
          <p:nvPr/>
        </p:nvGrpSpPr>
        <p:grpSpPr>
          <a:xfrm>
            <a:off x="1909761" y="1076712"/>
            <a:ext cx="8372476" cy="3019426"/>
            <a:chOff x="0" y="0"/>
            <a:chExt cx="8372475" cy="3019425"/>
          </a:xfrm>
        </p:grpSpPr>
        <p:sp>
          <p:nvSpPr>
            <p:cNvPr id="235" name="Rectangle"/>
            <p:cNvSpPr/>
            <p:nvPr/>
          </p:nvSpPr>
          <p:spPr>
            <a:xfrm>
              <a:off x="0" y="0"/>
              <a:ext cx="8372475" cy="3019425"/>
            </a:xfrm>
            <a:prstGeom prst="rect">
              <a:avLst/>
            </a:prstGeom>
            <a:solidFill>
              <a:srgbClr val="E3E0C9"/>
            </a:solidFill>
            <a:ln w="12700" cap="flat">
              <a:noFill/>
              <a:miter lim="400000"/>
            </a:ln>
            <a:effectLst/>
          </p:spPr>
          <p:txBody>
            <a:bodyPr wrap="square" lIns="45719" tIns="45719" rIns="45719" bIns="45719" numCol="1" anchor="ctr">
              <a:noAutofit/>
            </a:bodyPr>
            <a:lstStyle/>
            <a:p>
              <a:pPr/>
            </a:p>
          </p:txBody>
        </p:sp>
        <p:pic>
          <p:nvPicPr>
            <p:cNvPr id="236" name="image16.png" descr="image16.png"/>
            <p:cNvPicPr>
              <a:picLocks noChangeAspect="1"/>
            </p:cNvPicPr>
            <p:nvPr/>
          </p:nvPicPr>
          <p:blipFill>
            <a:blip r:embed="rId2">
              <a:extLst/>
            </a:blip>
            <a:stretch>
              <a:fillRect/>
            </a:stretch>
          </p:blipFill>
          <p:spPr>
            <a:xfrm>
              <a:off x="0" y="0"/>
              <a:ext cx="8372475" cy="30194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extBox 4"/>
          <p:cNvSpPr txBox="1"/>
          <p:nvPr/>
        </p:nvSpPr>
        <p:spPr>
          <a:xfrm>
            <a:off x="493588" y="167950"/>
            <a:ext cx="11179941"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40" name="TextBox 10"/>
          <p:cNvSpPr txBox="1"/>
          <p:nvPr/>
        </p:nvSpPr>
        <p:spPr>
          <a:xfrm>
            <a:off x="506029" y="4320168"/>
            <a:ext cx="11179941" cy="184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Font typeface="Courier New"/>
              <a:buChar char="o"/>
              <a:defRPr>
                <a:solidFill>
                  <a:srgbClr val="FFFFFF"/>
                </a:solidFill>
                <a:latin typeface="Century"/>
                <a:ea typeface="Century"/>
                <a:cs typeface="Century"/>
                <a:sym typeface="Century"/>
              </a:defRPr>
            </a:pPr>
            <a:r>
              <a:t>The count of defaulters and non-defaulters is almost similar for the frequency of main account recharged in last 30 days. They didn't pay back the loan within 5 days. Which means there it is not contributing more for prediction.</a:t>
            </a:r>
          </a:p>
          <a:p>
            <a:pPr marL="342900" indent="-342900" algn="just">
              <a:buSzPct val="100000"/>
              <a:buFont typeface="Courier New"/>
              <a:buChar char="o"/>
              <a:defRPr>
                <a:solidFill>
                  <a:srgbClr val="FFFFFF"/>
                </a:solidFill>
                <a:latin typeface="Century"/>
                <a:ea typeface="Century"/>
                <a:cs typeface="Century"/>
                <a:sym typeface="Century"/>
              </a:defRPr>
            </a:pPr>
            <a:r>
              <a:t>The frequency of main account recharged in last 90 days is increased for non-defaulters compared to defaulters.</a:t>
            </a:r>
          </a:p>
          <a:p>
            <a:pPr marL="342900" indent="-342900" algn="just">
              <a:buSzPct val="100000"/>
              <a:buFont typeface="Courier New"/>
              <a:buChar char="o"/>
              <a:defRPr>
                <a:solidFill>
                  <a:srgbClr val="FFFFFF"/>
                </a:solidFill>
                <a:latin typeface="Century"/>
                <a:ea typeface="Century"/>
                <a:cs typeface="Century"/>
                <a:sym typeface="Century"/>
              </a:defRPr>
            </a:pPr>
            <a:r>
              <a:t>From the frequency of main account recharged in last 30 days &amp; 90 days we have seen the users with low frequency are causing huge losses, company should implement some kind of strategies to reduce that like send SMS alerts for notification.</a:t>
            </a:r>
          </a:p>
        </p:txBody>
      </p:sp>
      <p:grpSp>
        <p:nvGrpSpPr>
          <p:cNvPr id="243" name="Picture 2"/>
          <p:cNvGrpSpPr/>
          <p:nvPr/>
        </p:nvGrpSpPr>
        <p:grpSpPr>
          <a:xfrm>
            <a:off x="1806834" y="876540"/>
            <a:ext cx="8553451" cy="3019426"/>
            <a:chOff x="0" y="0"/>
            <a:chExt cx="8553450" cy="3019425"/>
          </a:xfrm>
        </p:grpSpPr>
        <p:sp>
          <p:nvSpPr>
            <p:cNvPr id="241" name="Rectangle"/>
            <p:cNvSpPr/>
            <p:nvPr/>
          </p:nvSpPr>
          <p:spPr>
            <a:xfrm>
              <a:off x="0" y="0"/>
              <a:ext cx="8553450" cy="3019425"/>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42" name="image17.png" descr="image17.png"/>
            <p:cNvPicPr>
              <a:picLocks noChangeAspect="1"/>
            </p:cNvPicPr>
            <p:nvPr/>
          </p:nvPicPr>
          <p:blipFill>
            <a:blip r:embed="rId2">
              <a:extLst/>
            </a:blip>
            <a:stretch>
              <a:fillRect/>
            </a:stretch>
          </p:blipFill>
          <p:spPr>
            <a:xfrm>
              <a:off x="0" y="0"/>
              <a:ext cx="8553450" cy="30194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xtBox 4"/>
          <p:cNvSpPr txBox="1"/>
          <p:nvPr/>
        </p:nvSpPr>
        <p:spPr>
          <a:xfrm>
            <a:off x="577564" y="12678"/>
            <a:ext cx="11170610"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46" name="TextBox 13"/>
          <p:cNvSpPr txBox="1"/>
          <p:nvPr/>
        </p:nvSpPr>
        <p:spPr>
          <a:xfrm>
            <a:off x="6141720" y="3214396"/>
            <a:ext cx="5934581" cy="330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Char char="✓"/>
              <a:defRPr>
                <a:solidFill>
                  <a:srgbClr val="FFFFFF"/>
                </a:solidFill>
                <a:latin typeface="Century"/>
                <a:ea typeface="Century"/>
                <a:cs typeface="Century"/>
                <a:sym typeface="Century"/>
              </a:defRPr>
            </a:pPr>
            <a:r>
              <a:t>The users who have done their median amount of recharge of 1920 (Indonesian Rupiah) in main account over last 30 days have successfully paid their credit amount within 5 days of issuing loan while the users who have done amount recharge of 1036 have failed to pay back the loan within due date.</a:t>
            </a:r>
          </a:p>
          <a:p>
            <a:pPr marL="342900" indent="-342900" algn="just">
              <a:buSzPct val="100000"/>
              <a:buChar char="✓"/>
              <a:defRPr>
                <a:solidFill>
                  <a:srgbClr val="FFFFFF"/>
                </a:solidFill>
                <a:latin typeface="Century"/>
                <a:ea typeface="Century"/>
                <a:cs typeface="Century"/>
                <a:sym typeface="Century"/>
              </a:defRPr>
            </a:pPr>
            <a:r>
              <a:t>Similar to 30 days data, here also the users who have done their median amount recharge of 1950 in their main account over last 90 days they have paid back their credit amount within 5 days while the users having their median amount 1198 have not paid the loan within 5 days.</a:t>
            </a:r>
          </a:p>
        </p:txBody>
      </p:sp>
      <p:sp>
        <p:nvSpPr>
          <p:cNvPr id="247" name="TextBox 15"/>
          <p:cNvSpPr txBox="1"/>
          <p:nvPr/>
        </p:nvSpPr>
        <p:spPr>
          <a:xfrm>
            <a:off x="187233" y="3135085"/>
            <a:ext cx="5757300" cy="330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Char char="➢"/>
              <a:defRPr>
                <a:solidFill>
                  <a:srgbClr val="FFFFFF"/>
                </a:solidFill>
                <a:latin typeface="Century"/>
                <a:ea typeface="Century"/>
                <a:cs typeface="Century"/>
                <a:sym typeface="Century"/>
              </a:defRPr>
            </a:pPr>
            <a:r>
              <a:t>The users who failed to pay back the loan within 5 days have less amount of recharge in their main account over last 30 days which is around 2000-2400 (in Indonesian Rupiah). And the users who paid back their loan within 5 days, they are recharging their main account more than 8000 (in Indonesian Rupiah) in last 30 days.</a:t>
            </a:r>
          </a:p>
          <a:p>
            <a:pPr marL="342900" indent="-342900" algn="just">
              <a:buSzPct val="100000"/>
              <a:buChar char="➢"/>
              <a:defRPr>
                <a:solidFill>
                  <a:srgbClr val="FFFFFF"/>
                </a:solidFill>
                <a:latin typeface="Century"/>
                <a:ea typeface="Century"/>
                <a:cs typeface="Century"/>
                <a:sym typeface="Century"/>
              </a:defRPr>
            </a:pPr>
            <a:r>
              <a:t>The users who have paid their loan amount within 5 days have the total amount of recharge in their main account around 13700 (Indonesian Rupiah) in last 90 days while the defaulters have their total amount of recharge around 3200 (Indonesian Rupiah) over last 90 days.</a:t>
            </a:r>
          </a:p>
        </p:txBody>
      </p:sp>
      <p:grpSp>
        <p:nvGrpSpPr>
          <p:cNvPr id="250" name="Picture 1"/>
          <p:cNvGrpSpPr/>
          <p:nvPr/>
        </p:nvGrpSpPr>
        <p:grpSpPr>
          <a:xfrm>
            <a:off x="6445896" y="744780"/>
            <a:ext cx="5676124" cy="2322288"/>
            <a:chOff x="0" y="0"/>
            <a:chExt cx="5676122" cy="2322286"/>
          </a:xfrm>
        </p:grpSpPr>
        <p:sp>
          <p:nvSpPr>
            <p:cNvPr id="248" name="Rectangle"/>
            <p:cNvSpPr/>
            <p:nvPr/>
          </p:nvSpPr>
          <p:spPr>
            <a:xfrm>
              <a:off x="0" y="0"/>
              <a:ext cx="5676123" cy="2322287"/>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49" name="image18.png" descr="image18.png"/>
            <p:cNvPicPr>
              <a:picLocks noChangeAspect="1"/>
            </p:cNvPicPr>
            <p:nvPr/>
          </p:nvPicPr>
          <p:blipFill>
            <a:blip r:embed="rId2">
              <a:extLst/>
            </a:blip>
            <a:stretch>
              <a:fillRect/>
            </a:stretch>
          </p:blipFill>
          <p:spPr>
            <a:xfrm>
              <a:off x="0" y="0"/>
              <a:ext cx="5676123" cy="2322287"/>
            </a:xfrm>
            <a:prstGeom prst="rect">
              <a:avLst/>
            </a:prstGeom>
            <a:ln w="12700" cap="flat">
              <a:noFill/>
              <a:miter lim="400000"/>
            </a:ln>
            <a:effectLst/>
          </p:spPr>
        </p:pic>
      </p:grpSp>
      <p:grpSp>
        <p:nvGrpSpPr>
          <p:cNvPr id="253" name="Picture 2"/>
          <p:cNvGrpSpPr/>
          <p:nvPr/>
        </p:nvGrpSpPr>
        <p:grpSpPr>
          <a:xfrm>
            <a:off x="141514" y="744780"/>
            <a:ext cx="5954487" cy="2235455"/>
            <a:chOff x="0" y="0"/>
            <a:chExt cx="5954486" cy="2235453"/>
          </a:xfrm>
        </p:grpSpPr>
        <p:sp>
          <p:nvSpPr>
            <p:cNvPr id="251" name="Rectangle"/>
            <p:cNvSpPr/>
            <p:nvPr/>
          </p:nvSpPr>
          <p:spPr>
            <a:xfrm>
              <a:off x="0" y="0"/>
              <a:ext cx="5954487" cy="2235454"/>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52" name="image19.png" descr="image19.png"/>
            <p:cNvPicPr>
              <a:picLocks noChangeAspect="1"/>
            </p:cNvPicPr>
            <p:nvPr/>
          </p:nvPicPr>
          <p:blipFill>
            <a:blip r:embed="rId3">
              <a:extLst/>
            </a:blip>
            <a:stretch>
              <a:fillRect/>
            </a:stretch>
          </p:blipFill>
          <p:spPr>
            <a:xfrm>
              <a:off x="0" y="0"/>
              <a:ext cx="5954487" cy="223545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extBox 2"/>
          <p:cNvSpPr txBox="1"/>
          <p:nvPr/>
        </p:nvSpPr>
        <p:spPr>
          <a:xfrm>
            <a:off x="540242" y="0"/>
            <a:ext cx="11198602"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56" name="TextBox 9"/>
          <p:cNvSpPr txBox="1"/>
          <p:nvPr/>
        </p:nvSpPr>
        <p:spPr>
          <a:xfrm>
            <a:off x="45719" y="429207"/>
            <a:ext cx="6467983" cy="301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In 30 days data, the median of main account balance for defaulters are around 4500 (Indonesian Rupiah) which is high compared to non-defaulters. Which means increasing median of main account balance just before recharge in last 30 days at user level, increasing the probability to being defaulter.</a:t>
            </a:r>
          </a:p>
          <a:p>
            <a:pPr marL="285750" indent="-285750" algn="just">
              <a:buSzPct val="100000"/>
              <a:buChar char="❖"/>
              <a:defRPr>
                <a:solidFill>
                  <a:srgbClr val="FFFFFF"/>
                </a:solidFill>
                <a:latin typeface="Century"/>
                <a:ea typeface="Century"/>
                <a:cs typeface="Century"/>
                <a:sym typeface="Century"/>
              </a:defRPr>
            </a:pPr>
            <a:r>
              <a:t>In last 90 days data, the median of main account balance for non-defaulters are around 100 (Indonesian Rupiah) which is high compared to defaulters. Which means increasing median of main account balance just before recharge in last 90 days at user level, increasing the probability of being non-defaulters.</a:t>
            </a:r>
          </a:p>
        </p:txBody>
      </p:sp>
      <p:sp>
        <p:nvSpPr>
          <p:cNvPr id="257" name="TextBox 11"/>
          <p:cNvSpPr txBox="1"/>
          <p:nvPr/>
        </p:nvSpPr>
        <p:spPr>
          <a:xfrm>
            <a:off x="45721" y="3750907"/>
            <a:ext cx="6467980"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buSzPct val="100000"/>
              <a:buChar char="➢"/>
              <a:defRPr>
                <a:solidFill>
                  <a:srgbClr val="FFFFFF"/>
                </a:solidFill>
                <a:latin typeface="Century"/>
                <a:ea typeface="Century"/>
                <a:cs typeface="Century"/>
                <a:sym typeface="Century"/>
              </a:defRPr>
            </a:pPr>
            <a:r>
              <a:t>Defaulters have taken 1 loan in last 30 days that is when a person takes loan amount for 1 time in last 30 days the chances of not paying back the credit amount are higher. And the users who have paid back the loan, they have taken maximum number of 3 loans in last 30 days data.</a:t>
            </a:r>
          </a:p>
          <a:p>
            <a:pPr marL="342900" indent="-342900" algn="just">
              <a:buSzPct val="100000"/>
              <a:buChar char="➢"/>
              <a:defRPr>
                <a:solidFill>
                  <a:srgbClr val="FFFFFF"/>
                </a:solidFill>
                <a:latin typeface="Century"/>
                <a:ea typeface="Century"/>
                <a:cs typeface="Century"/>
                <a:sym typeface="Century"/>
              </a:defRPr>
            </a:pPr>
            <a:r>
              <a:t>In 90 days data, the number of loans taken by the defaulters are highly increasing also increasing the probability to being defaulter. Also, the number of loans taken by non-defaulters being decreased in last 90 days when compared to 30 days data.</a:t>
            </a:r>
          </a:p>
        </p:txBody>
      </p:sp>
      <p:grpSp>
        <p:nvGrpSpPr>
          <p:cNvPr id="260" name="Picture 2"/>
          <p:cNvGrpSpPr/>
          <p:nvPr/>
        </p:nvGrpSpPr>
        <p:grpSpPr>
          <a:xfrm>
            <a:off x="6516861" y="1013982"/>
            <a:ext cx="5675139" cy="2428361"/>
            <a:chOff x="0" y="0"/>
            <a:chExt cx="5675138" cy="2428359"/>
          </a:xfrm>
        </p:grpSpPr>
        <p:sp>
          <p:nvSpPr>
            <p:cNvPr id="258" name="Rectangle"/>
            <p:cNvSpPr/>
            <p:nvPr/>
          </p:nvSpPr>
          <p:spPr>
            <a:xfrm>
              <a:off x="0" y="0"/>
              <a:ext cx="5675139" cy="2428360"/>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59" name="image20.png" descr="image20.png"/>
            <p:cNvPicPr>
              <a:picLocks noChangeAspect="1"/>
            </p:cNvPicPr>
            <p:nvPr/>
          </p:nvPicPr>
          <p:blipFill>
            <a:blip r:embed="rId2">
              <a:extLst/>
            </a:blip>
            <a:stretch>
              <a:fillRect/>
            </a:stretch>
          </p:blipFill>
          <p:spPr>
            <a:xfrm>
              <a:off x="0" y="0"/>
              <a:ext cx="5675139" cy="2428360"/>
            </a:xfrm>
            <a:prstGeom prst="rect">
              <a:avLst/>
            </a:prstGeom>
            <a:ln w="12700" cap="flat">
              <a:noFill/>
              <a:miter lim="400000"/>
            </a:ln>
            <a:effectLst/>
          </p:spPr>
        </p:pic>
      </p:grpSp>
      <p:grpSp>
        <p:nvGrpSpPr>
          <p:cNvPr id="263" name="Picture 4"/>
          <p:cNvGrpSpPr/>
          <p:nvPr/>
        </p:nvGrpSpPr>
        <p:grpSpPr>
          <a:xfrm>
            <a:off x="6559421" y="3906473"/>
            <a:ext cx="5632579" cy="2389224"/>
            <a:chOff x="0" y="0"/>
            <a:chExt cx="5632577" cy="2389222"/>
          </a:xfrm>
        </p:grpSpPr>
        <p:sp>
          <p:nvSpPr>
            <p:cNvPr id="261" name="Rectangle"/>
            <p:cNvSpPr/>
            <p:nvPr/>
          </p:nvSpPr>
          <p:spPr>
            <a:xfrm>
              <a:off x="0" y="0"/>
              <a:ext cx="5632578" cy="2389223"/>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62" name="image21.png" descr="image21.png"/>
            <p:cNvPicPr>
              <a:picLocks noChangeAspect="1"/>
            </p:cNvPicPr>
            <p:nvPr/>
          </p:nvPicPr>
          <p:blipFill>
            <a:blip r:embed="rId3">
              <a:extLst/>
            </a:blip>
            <a:stretch>
              <a:fillRect/>
            </a:stretch>
          </p:blipFill>
          <p:spPr>
            <a:xfrm>
              <a:off x="0" y="0"/>
              <a:ext cx="5632578" cy="238922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extBox 2"/>
          <p:cNvSpPr txBox="1"/>
          <p:nvPr/>
        </p:nvSpPr>
        <p:spPr>
          <a:xfrm>
            <a:off x="-82122" y="100318"/>
            <a:ext cx="1124525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Visualizations: Bivariate Analysis</a:t>
            </a:r>
          </a:p>
        </p:txBody>
      </p:sp>
      <p:sp>
        <p:nvSpPr>
          <p:cNvPr id="266" name="TextBox 6"/>
          <p:cNvSpPr txBox="1"/>
          <p:nvPr/>
        </p:nvSpPr>
        <p:spPr>
          <a:xfrm>
            <a:off x="45719" y="3648269"/>
            <a:ext cx="6004560" cy="301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The total amount of loans taken by the defaulters in last 30 days are in the range of 7.5-10 while the non-defaulters have taken up to 20 loans in last 30 days.</a:t>
            </a:r>
          </a:p>
          <a:p>
            <a:pPr marL="285750" indent="-285750" algn="just">
              <a:buSzPct val="100000"/>
              <a:buChar char="✓"/>
              <a:defRPr>
                <a:solidFill>
                  <a:srgbClr val="FFFFFF"/>
                </a:solidFill>
                <a:latin typeface="Century"/>
                <a:ea typeface="Century"/>
                <a:cs typeface="Century"/>
                <a:sym typeface="Century"/>
              </a:defRPr>
            </a:pPr>
            <a:r>
              <a:t>The total amount of loans taken by the defaulters in last 90 days are up to 10 and the non- defaulters have taken total amount of loans up to 26 in last 90 days.</a:t>
            </a:r>
          </a:p>
          <a:p>
            <a:pPr marL="285750" indent="-285750" algn="just">
              <a:buSzPct val="100000"/>
              <a:buChar char="✓"/>
              <a:defRPr>
                <a:solidFill>
                  <a:srgbClr val="FFFFFF"/>
                </a:solidFill>
                <a:latin typeface="Century"/>
                <a:ea typeface="Century"/>
                <a:cs typeface="Century"/>
                <a:sym typeface="Century"/>
              </a:defRPr>
            </a:pPr>
            <a:r>
              <a:t>So, from the above plot we can conclude that when the total number of loans taken by the users in last 90 days is below 10, then the chances of not paying back the loan amount are high.</a:t>
            </a:r>
          </a:p>
        </p:txBody>
      </p:sp>
      <p:sp>
        <p:nvSpPr>
          <p:cNvPr id="267" name="TextBox 8"/>
          <p:cNvSpPr txBox="1"/>
          <p:nvPr/>
        </p:nvSpPr>
        <p:spPr>
          <a:xfrm>
            <a:off x="6141718" y="3648269"/>
            <a:ext cx="5923696"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The maximum amount of loan taken by the user in last 30 days and 90 days are almost same. The maximum amount of loan taken by the defaulters and non-defaulters are up to 6 and 7 respectively in last 30 and 90 days.</a:t>
            </a:r>
          </a:p>
          <a:p>
            <a:pPr marL="285750" indent="-285750" algn="just">
              <a:buSzPct val="100000"/>
              <a:buChar char="❖"/>
              <a:defRPr>
                <a:solidFill>
                  <a:srgbClr val="FFFFFF"/>
                </a:solidFill>
                <a:latin typeface="Century"/>
                <a:ea typeface="Century"/>
                <a:cs typeface="Century"/>
                <a:sym typeface="Century"/>
              </a:defRPr>
            </a:pPr>
            <a:r>
              <a:t>So from the plot we can say that whenever the user takes the maximum loan amount of 6, then only some users may not pay back the loan amount.</a:t>
            </a:r>
          </a:p>
        </p:txBody>
      </p:sp>
      <p:grpSp>
        <p:nvGrpSpPr>
          <p:cNvPr id="270" name="Picture 12"/>
          <p:cNvGrpSpPr/>
          <p:nvPr/>
        </p:nvGrpSpPr>
        <p:grpSpPr>
          <a:xfrm>
            <a:off x="6453351" y="901407"/>
            <a:ext cx="5657782" cy="2644433"/>
            <a:chOff x="0" y="0"/>
            <a:chExt cx="5657781" cy="2644431"/>
          </a:xfrm>
        </p:grpSpPr>
        <p:sp>
          <p:nvSpPr>
            <p:cNvPr id="268" name="Rectangle"/>
            <p:cNvSpPr/>
            <p:nvPr/>
          </p:nvSpPr>
          <p:spPr>
            <a:xfrm>
              <a:off x="0" y="0"/>
              <a:ext cx="5657782" cy="2644432"/>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69" name="image22.png" descr="image22.png"/>
            <p:cNvPicPr>
              <a:picLocks noChangeAspect="1"/>
            </p:cNvPicPr>
            <p:nvPr/>
          </p:nvPicPr>
          <p:blipFill>
            <a:blip r:embed="rId2">
              <a:extLst/>
            </a:blip>
            <a:stretch>
              <a:fillRect/>
            </a:stretch>
          </p:blipFill>
          <p:spPr>
            <a:xfrm>
              <a:off x="0" y="0"/>
              <a:ext cx="5657782" cy="2644432"/>
            </a:xfrm>
            <a:prstGeom prst="rect">
              <a:avLst/>
            </a:prstGeom>
            <a:ln w="12700" cap="flat">
              <a:noFill/>
              <a:miter lim="400000"/>
            </a:ln>
            <a:effectLst/>
          </p:spPr>
        </p:pic>
      </p:grpSp>
      <p:grpSp>
        <p:nvGrpSpPr>
          <p:cNvPr id="273" name="Picture 1"/>
          <p:cNvGrpSpPr/>
          <p:nvPr/>
        </p:nvGrpSpPr>
        <p:grpSpPr>
          <a:xfrm>
            <a:off x="438218" y="876237"/>
            <a:ext cx="5657782" cy="2669603"/>
            <a:chOff x="0" y="0"/>
            <a:chExt cx="5657781" cy="2669602"/>
          </a:xfrm>
        </p:grpSpPr>
        <p:sp>
          <p:nvSpPr>
            <p:cNvPr id="271" name="Rectangle"/>
            <p:cNvSpPr/>
            <p:nvPr/>
          </p:nvSpPr>
          <p:spPr>
            <a:xfrm>
              <a:off x="0" y="0"/>
              <a:ext cx="5657782" cy="2669603"/>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72" name="image23.png" descr="image23.png"/>
            <p:cNvPicPr>
              <a:picLocks noChangeAspect="1"/>
            </p:cNvPicPr>
            <p:nvPr/>
          </p:nvPicPr>
          <p:blipFill>
            <a:blip r:embed="rId3">
              <a:extLst/>
            </a:blip>
            <a:stretch>
              <a:fillRect/>
            </a:stretch>
          </p:blipFill>
          <p:spPr>
            <a:xfrm>
              <a:off x="0" y="0"/>
              <a:ext cx="5657782" cy="266960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xtBox 2"/>
          <p:cNvSpPr txBox="1"/>
          <p:nvPr/>
        </p:nvSpPr>
        <p:spPr>
          <a:xfrm>
            <a:off x="484258" y="121297"/>
            <a:ext cx="11273246"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002060"/>
                </a:solidFill>
                <a:latin typeface="Bookman Old Style"/>
                <a:ea typeface="Bookman Old Style"/>
                <a:cs typeface="Bookman Old Style"/>
                <a:sym typeface="Bookman Old Style"/>
              </a:defRPr>
            </a:lvl1pPr>
          </a:lstStyle>
          <a:p>
            <a:pPr/>
            <a:r>
              <a:t>Visualizations: Bivariate Analysis</a:t>
            </a:r>
          </a:p>
        </p:txBody>
      </p:sp>
      <p:sp>
        <p:nvSpPr>
          <p:cNvPr id="276" name="TextBox 7"/>
          <p:cNvSpPr txBox="1"/>
          <p:nvPr/>
        </p:nvSpPr>
        <p:spPr>
          <a:xfrm>
            <a:off x="111812" y="706072"/>
            <a:ext cx="5011626" cy="330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The defaulters are paying back their loan in an average of 2-2.5 days and the non-defaulters are paying back their loan in an average of 3 days over last 30 days.</a:t>
            </a:r>
          </a:p>
          <a:p>
            <a:pPr marL="285750" indent="-285750" algn="just">
              <a:buSzPct val="100000"/>
              <a:buChar char="❖"/>
              <a:defRPr>
                <a:solidFill>
                  <a:srgbClr val="FFFFFF"/>
                </a:solidFill>
                <a:latin typeface="Century"/>
                <a:ea typeface="Century"/>
                <a:cs typeface="Century"/>
                <a:sym typeface="Century"/>
              </a:defRPr>
            </a:pPr>
            <a:r>
              <a:t>The defaulters in last 90 days, are paying back their loan in an average of 3 days and non-defaulters are paying back their loan in 4-5 days over last 90 days.</a:t>
            </a:r>
          </a:p>
          <a:p>
            <a:pPr marL="285750" indent="-285750" algn="just">
              <a:buSzPct val="100000"/>
              <a:buChar char="❖"/>
              <a:defRPr>
                <a:solidFill>
                  <a:srgbClr val="FFFFFF"/>
                </a:solidFill>
                <a:latin typeface="Century"/>
                <a:ea typeface="Century"/>
                <a:cs typeface="Century"/>
                <a:sym typeface="Century"/>
              </a:defRPr>
            </a:pPr>
            <a:r>
              <a:t>It is seen from the plot that when an average payback time is below 3 days over last 30 &amp; 90 days, then defaulters' rate is high.</a:t>
            </a:r>
          </a:p>
        </p:txBody>
      </p:sp>
      <p:sp>
        <p:nvSpPr>
          <p:cNvPr id="277" name="TextBox 10"/>
          <p:cNvSpPr txBox="1"/>
          <p:nvPr/>
        </p:nvSpPr>
        <p:spPr>
          <a:xfrm>
            <a:off x="111812" y="4777273"/>
            <a:ext cx="5011625"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lgn="just">
              <a:buSzPct val="100000"/>
              <a:buChar char="❑"/>
              <a:defRPr>
                <a:solidFill>
                  <a:srgbClr val="FFFFFF"/>
                </a:solidFill>
                <a:latin typeface="Century"/>
                <a:ea typeface="Century"/>
                <a:cs typeface="Century"/>
                <a:sym typeface="Century"/>
              </a:defRPr>
            </a:lvl1pPr>
          </a:lstStyle>
          <a:p>
            <a:pPr/>
            <a:r>
              <a:t>The users who have taken loans in the month of august, they seem paying back their loan within 5 days.</a:t>
            </a:r>
          </a:p>
        </p:txBody>
      </p:sp>
      <p:grpSp>
        <p:nvGrpSpPr>
          <p:cNvPr id="280" name="Picture 2"/>
          <p:cNvGrpSpPr/>
          <p:nvPr/>
        </p:nvGrpSpPr>
        <p:grpSpPr>
          <a:xfrm>
            <a:off x="5623033" y="706072"/>
            <a:ext cx="6130428" cy="2722928"/>
            <a:chOff x="0" y="0"/>
            <a:chExt cx="6130426" cy="2722927"/>
          </a:xfrm>
        </p:grpSpPr>
        <p:sp>
          <p:nvSpPr>
            <p:cNvPr id="278" name="Rectangle"/>
            <p:cNvSpPr/>
            <p:nvPr/>
          </p:nvSpPr>
          <p:spPr>
            <a:xfrm>
              <a:off x="0" y="0"/>
              <a:ext cx="6130427" cy="2722928"/>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79" name="image24.png" descr="image24.png"/>
            <p:cNvPicPr>
              <a:picLocks noChangeAspect="1"/>
            </p:cNvPicPr>
            <p:nvPr/>
          </p:nvPicPr>
          <p:blipFill>
            <a:blip r:embed="rId2">
              <a:extLst/>
            </a:blip>
            <a:stretch>
              <a:fillRect/>
            </a:stretch>
          </p:blipFill>
          <p:spPr>
            <a:xfrm>
              <a:off x="0" y="0"/>
              <a:ext cx="6130427" cy="2722928"/>
            </a:xfrm>
            <a:prstGeom prst="rect">
              <a:avLst/>
            </a:prstGeom>
            <a:ln w="12700" cap="flat">
              <a:noFill/>
              <a:miter lim="400000"/>
            </a:ln>
            <a:effectLst/>
          </p:spPr>
        </p:pic>
      </p:grpSp>
      <p:grpSp>
        <p:nvGrpSpPr>
          <p:cNvPr id="283" name="Picture 4"/>
          <p:cNvGrpSpPr/>
          <p:nvPr/>
        </p:nvGrpSpPr>
        <p:grpSpPr>
          <a:xfrm>
            <a:off x="5623033" y="3798011"/>
            <a:ext cx="6180191" cy="2938691"/>
            <a:chOff x="0" y="0"/>
            <a:chExt cx="6180189" cy="2938689"/>
          </a:xfrm>
        </p:grpSpPr>
        <p:sp>
          <p:nvSpPr>
            <p:cNvPr id="281" name="Rectangle"/>
            <p:cNvSpPr/>
            <p:nvPr/>
          </p:nvSpPr>
          <p:spPr>
            <a:xfrm>
              <a:off x="0" y="0"/>
              <a:ext cx="6180190" cy="2938690"/>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82" name="image25.png" descr="image25.png"/>
            <p:cNvPicPr>
              <a:picLocks noChangeAspect="1"/>
            </p:cNvPicPr>
            <p:nvPr/>
          </p:nvPicPr>
          <p:blipFill>
            <a:blip r:embed="rId3">
              <a:extLst/>
            </a:blip>
            <a:stretch>
              <a:fillRect/>
            </a:stretch>
          </p:blipFill>
          <p:spPr>
            <a:xfrm>
              <a:off x="0" y="0"/>
              <a:ext cx="6180190" cy="293869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xtBox 5"/>
          <p:cNvSpPr txBox="1"/>
          <p:nvPr/>
        </p:nvSpPr>
        <p:spPr>
          <a:xfrm>
            <a:off x="679639" y="301557"/>
            <a:ext cx="10832722"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rgbClr val="92D050"/>
                </a:solidFill>
                <a:latin typeface="Bookman Old Style"/>
                <a:ea typeface="Bookman Old Style"/>
                <a:cs typeface="Bookman Old Style"/>
                <a:sym typeface="Bookman Old Style"/>
              </a:defRPr>
            </a:lvl1pPr>
          </a:lstStyle>
          <a:p>
            <a:pPr/>
            <a:r>
              <a:t>Agenda</a:t>
            </a:r>
          </a:p>
        </p:txBody>
      </p:sp>
      <p:sp>
        <p:nvSpPr>
          <p:cNvPr id="138" name="TextBox 3"/>
          <p:cNvSpPr txBox="1"/>
          <p:nvPr/>
        </p:nvSpPr>
        <p:spPr>
          <a:xfrm>
            <a:off x="1006773" y="1305341"/>
            <a:ext cx="8093838"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buSzPct val="100000"/>
              <a:buChar char="❑"/>
              <a:defRPr sz="2000">
                <a:solidFill>
                  <a:srgbClr val="FFFFFF"/>
                </a:solidFill>
                <a:latin typeface="Century"/>
                <a:ea typeface="Century"/>
                <a:cs typeface="Century"/>
                <a:sym typeface="Century"/>
              </a:defRPr>
            </a:pPr>
            <a:r>
              <a:t>Introduction</a:t>
            </a:r>
          </a:p>
          <a:p>
            <a:pPr marL="457200" indent="-457200">
              <a:buSzPct val="100000"/>
              <a:buChar char="❑"/>
              <a:defRPr sz="2000">
                <a:solidFill>
                  <a:srgbClr val="FFFFFF"/>
                </a:solidFill>
                <a:latin typeface="Century"/>
                <a:ea typeface="Century"/>
                <a:cs typeface="Century"/>
                <a:sym typeface="Century"/>
              </a:defRPr>
            </a:pPr>
            <a:r>
              <a:t>Problem Statement</a:t>
            </a:r>
          </a:p>
          <a:p>
            <a:pPr marL="457200" indent="-457200">
              <a:buSzPct val="100000"/>
              <a:buChar char="❑"/>
              <a:defRPr sz="2000">
                <a:solidFill>
                  <a:srgbClr val="FFFFFF"/>
                </a:solidFill>
                <a:latin typeface="Century"/>
                <a:ea typeface="Century"/>
                <a:cs typeface="Century"/>
                <a:sym typeface="Century"/>
              </a:defRPr>
            </a:pPr>
            <a:r>
              <a:t>Problem Understanding</a:t>
            </a:r>
          </a:p>
          <a:p>
            <a:pPr marL="457200" indent="-457200">
              <a:buSzPct val="100000"/>
              <a:buChar char="❑"/>
              <a:defRPr sz="2000">
                <a:solidFill>
                  <a:srgbClr val="FFFFFF"/>
                </a:solidFill>
                <a:latin typeface="Century"/>
                <a:ea typeface="Century"/>
                <a:cs typeface="Century"/>
                <a:sym typeface="Century"/>
              </a:defRPr>
            </a:pPr>
            <a:r>
              <a:t>What Is Microcredit Loan?</a:t>
            </a:r>
          </a:p>
          <a:p>
            <a:pPr marL="457200" indent="-457200">
              <a:buSzPct val="100000"/>
              <a:buChar char="❑"/>
              <a:defRPr sz="2000">
                <a:solidFill>
                  <a:srgbClr val="FFFFFF"/>
                </a:solidFill>
                <a:latin typeface="Century"/>
                <a:ea typeface="Century"/>
                <a:cs typeface="Century"/>
                <a:sym typeface="Century"/>
              </a:defRPr>
            </a:pPr>
            <a:r>
              <a:t>Benefits of Microfinance Institutions and Microcredit Loans </a:t>
            </a:r>
          </a:p>
          <a:p>
            <a:pPr marL="457200" indent="-457200">
              <a:buSzPct val="100000"/>
              <a:buChar char="❑"/>
              <a:defRPr sz="2000">
                <a:solidFill>
                  <a:srgbClr val="FFFFFF"/>
                </a:solidFill>
                <a:latin typeface="Century"/>
                <a:ea typeface="Century"/>
                <a:cs typeface="Century"/>
                <a:sym typeface="Century"/>
              </a:defRPr>
            </a:pPr>
            <a:r>
              <a:t>Data Analysis &amp; Model Building Flowchart</a:t>
            </a:r>
          </a:p>
          <a:p>
            <a:pPr marL="457200" indent="-457200">
              <a:buSzPct val="100000"/>
              <a:buChar char="❑"/>
              <a:defRPr sz="2000">
                <a:solidFill>
                  <a:srgbClr val="FFFFFF"/>
                </a:solidFill>
                <a:latin typeface="Century"/>
                <a:ea typeface="Century"/>
                <a:cs typeface="Century"/>
                <a:sym typeface="Century"/>
              </a:defRPr>
            </a:pPr>
            <a:r>
              <a:t>Exploratory Data Analysis Steps</a:t>
            </a:r>
          </a:p>
          <a:p>
            <a:pPr marL="457200" indent="-457200">
              <a:buSzPct val="100000"/>
              <a:buChar char="❑"/>
              <a:defRPr sz="2000">
                <a:solidFill>
                  <a:srgbClr val="FFFFFF"/>
                </a:solidFill>
                <a:latin typeface="Century"/>
                <a:ea typeface="Century"/>
                <a:cs typeface="Century"/>
                <a:sym typeface="Century"/>
              </a:defRPr>
            </a:pPr>
            <a:r>
              <a:t>Visualizations</a:t>
            </a:r>
          </a:p>
          <a:p>
            <a:pPr marL="457200" indent="-457200">
              <a:buSzPct val="100000"/>
              <a:buChar char="❑"/>
              <a:defRPr sz="2000">
                <a:solidFill>
                  <a:srgbClr val="FFFFFF"/>
                </a:solidFill>
                <a:latin typeface="Century"/>
                <a:ea typeface="Century"/>
                <a:cs typeface="Century"/>
                <a:sym typeface="Century"/>
              </a:defRPr>
            </a:pPr>
            <a:r>
              <a:t>Data Analysis Steps Done</a:t>
            </a:r>
          </a:p>
          <a:p>
            <a:pPr marL="457200" indent="-457200">
              <a:buSzPct val="100000"/>
              <a:buChar char="❑"/>
              <a:defRPr sz="2000">
                <a:solidFill>
                  <a:srgbClr val="FFFFFF"/>
                </a:solidFill>
                <a:latin typeface="Century"/>
                <a:ea typeface="Century"/>
                <a:cs typeface="Century"/>
                <a:sym typeface="Century"/>
              </a:defRPr>
            </a:pPr>
            <a:r>
              <a:t>Assumptions</a:t>
            </a:r>
          </a:p>
          <a:p>
            <a:pPr marL="457200" indent="-457200">
              <a:buSzPct val="100000"/>
              <a:buChar char="❑"/>
              <a:defRPr sz="2000">
                <a:solidFill>
                  <a:srgbClr val="FFFFFF"/>
                </a:solidFill>
                <a:latin typeface="Century"/>
                <a:ea typeface="Century"/>
                <a:cs typeface="Century"/>
                <a:sym typeface="Century"/>
              </a:defRPr>
            </a:pPr>
            <a:r>
              <a:t>Model Building</a:t>
            </a:r>
          </a:p>
          <a:p>
            <a:pPr marL="457200" indent="-457200">
              <a:buSzPct val="100000"/>
              <a:buChar char="❑"/>
              <a:defRPr sz="2000">
                <a:solidFill>
                  <a:srgbClr val="FFFFFF"/>
                </a:solidFill>
                <a:latin typeface="Century"/>
                <a:ea typeface="Century"/>
                <a:cs typeface="Century"/>
                <a:sym typeface="Century"/>
              </a:defRPr>
            </a:pPr>
            <a:r>
              <a:t>Hyper Parameter Tuning and Crating Final Model</a:t>
            </a:r>
          </a:p>
          <a:p>
            <a:pPr marL="457200" indent="-457200">
              <a:buSzPct val="100000"/>
              <a:buChar char="❑"/>
              <a:defRPr sz="2000">
                <a:solidFill>
                  <a:srgbClr val="FFFFFF"/>
                </a:solidFill>
                <a:latin typeface="Century"/>
                <a:ea typeface="Century"/>
                <a:cs typeface="Century"/>
                <a:sym typeface="Century"/>
              </a:defRPr>
            </a:pPr>
            <a:r>
              <a:t>ROC-AUC Curve </a:t>
            </a:r>
          </a:p>
          <a:p>
            <a:pPr marL="457200" indent="-457200">
              <a:buSzPct val="100000"/>
              <a:buChar char="❑"/>
              <a:defRPr sz="2000">
                <a:solidFill>
                  <a:srgbClr val="FFFFFF"/>
                </a:solidFill>
                <a:latin typeface="Century"/>
                <a:ea typeface="Century"/>
                <a:cs typeface="Century"/>
                <a:sym typeface="Century"/>
              </a:defRPr>
            </a:pPr>
            <a:r>
              <a:t>Saving the model and prediction results</a:t>
            </a:r>
          </a:p>
          <a:p>
            <a:pPr marL="457200" indent="-457200">
              <a:buSzPct val="100000"/>
              <a:buChar char="❑"/>
              <a:defRPr sz="2000">
                <a:solidFill>
                  <a:srgbClr val="FFFFFF"/>
                </a:solidFill>
                <a:latin typeface="Century"/>
                <a:ea typeface="Century"/>
                <a:cs typeface="Century"/>
                <a:sym typeface="Century"/>
              </a:defRPr>
            </a:pPr>
            <a:r>
              <a:t>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extBox 2"/>
          <p:cNvSpPr txBox="1"/>
          <p:nvPr/>
        </p:nvSpPr>
        <p:spPr>
          <a:xfrm>
            <a:off x="569503" y="257451"/>
            <a:ext cx="11129934"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3">
              <a:defRPr sz="3200" u="sng">
                <a:solidFill>
                  <a:srgbClr val="92D050"/>
                </a:solidFill>
                <a:latin typeface="Bookman Old Style"/>
                <a:ea typeface="Bookman Old Style"/>
                <a:cs typeface="Bookman Old Style"/>
                <a:sym typeface="Bookman Old Style"/>
              </a:defRPr>
            </a:pPr>
            <a:r>
              <a:t>Identifying the outliers using box plot</a:t>
            </a:r>
          </a:p>
        </p:txBody>
      </p:sp>
      <p:sp>
        <p:nvSpPr>
          <p:cNvPr id="286" name="TextBox 5"/>
          <p:cNvSpPr txBox="1"/>
          <p:nvPr/>
        </p:nvSpPr>
        <p:spPr>
          <a:xfrm>
            <a:off x="6141720" y="1145217"/>
            <a:ext cx="5698697" cy="475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baseline="30000"/>
              <a:t>th</a:t>
            </a:r>
            <a:r>
              <a:t>, 50</a:t>
            </a:r>
            <a:r>
              <a:rPr baseline="30000"/>
              <a:t>th</a:t>
            </a:r>
            <a:r>
              <a:t>, and 75</a:t>
            </a:r>
            <a:r>
              <a:rPr baseline="30000"/>
              <a:t>th</a:t>
            </a:r>
            <a:r>
              <a:t> percentiles.</a:t>
            </a:r>
          </a:p>
          <a:p>
            <a:pPr>
              <a:defRPr>
                <a:solidFill>
                  <a:srgbClr val="FFFFFF"/>
                </a:solidFill>
                <a:latin typeface="Helvetica Neue"/>
                <a:ea typeface="Helvetica Neue"/>
                <a:cs typeface="Helvetica Neue"/>
                <a:sym typeface="Helvetica Neue"/>
              </a:defRPr>
            </a:pPr>
          </a:p>
          <a:p>
            <a:pPr marL="285750" indent="-285750" algn="just">
              <a:buSzPct val="100000"/>
              <a:buChar char="✓"/>
              <a:defRPr>
                <a:solidFill>
                  <a:srgbClr val="FFFFFF"/>
                </a:solidFill>
                <a:latin typeface="Century"/>
                <a:ea typeface="Century"/>
                <a:cs typeface="Century"/>
                <a:sym typeface="Century"/>
              </a:defRPr>
            </a:pPr>
            <a:r>
              <a:t>From the box plot we can notice the outliers present in all the features except Day and Month columns. I have removed the outliers in these columns using percentile method except Day, Month and label. Since label is our target columns we should not loose any data by removing outliers in this column.</a:t>
            </a:r>
          </a:p>
        </p:txBody>
      </p:sp>
      <p:grpSp>
        <p:nvGrpSpPr>
          <p:cNvPr id="289" name="Picture 2"/>
          <p:cNvGrpSpPr/>
          <p:nvPr/>
        </p:nvGrpSpPr>
        <p:grpSpPr>
          <a:xfrm>
            <a:off x="38469" y="987971"/>
            <a:ext cx="6096001" cy="5580995"/>
            <a:chOff x="0" y="0"/>
            <a:chExt cx="6096000" cy="5580993"/>
          </a:xfrm>
        </p:grpSpPr>
        <p:sp>
          <p:nvSpPr>
            <p:cNvPr id="287" name="Rectangle"/>
            <p:cNvSpPr/>
            <p:nvPr/>
          </p:nvSpPr>
          <p:spPr>
            <a:xfrm>
              <a:off x="0" y="0"/>
              <a:ext cx="6096000" cy="5580994"/>
            </a:xfrm>
            <a:prstGeom prst="rect">
              <a:avLst/>
            </a:prstGeom>
            <a:gradFill flip="none" rotWithShape="1">
              <a:gsLst>
                <a:gs pos="0">
                  <a:srgbClr val="4B4B4B"/>
                </a:gs>
                <a:gs pos="100000">
                  <a:srgbClr val="000000"/>
                </a:gs>
              </a:gsLst>
              <a:path path="circle">
                <a:fillToRect l="37721" t="-19636" r="62278" b="119636"/>
              </a:path>
            </a:gradFill>
            <a:ln w="12700" cap="flat">
              <a:noFill/>
              <a:miter lim="400000"/>
            </a:ln>
            <a:effectLst/>
          </p:spPr>
          <p:txBody>
            <a:bodyPr wrap="square" lIns="45719" tIns="45719" rIns="45719" bIns="45719" numCol="1" anchor="ctr">
              <a:noAutofit/>
            </a:bodyPr>
            <a:lstStyle/>
            <a:p>
              <a:pPr/>
            </a:p>
          </p:txBody>
        </p:sp>
        <p:pic>
          <p:nvPicPr>
            <p:cNvPr id="288" name="image26.png" descr="image26.png"/>
            <p:cNvPicPr>
              <a:picLocks noChangeAspect="1"/>
            </p:cNvPicPr>
            <p:nvPr/>
          </p:nvPicPr>
          <p:blipFill>
            <a:blip r:embed="rId2">
              <a:extLst/>
            </a:blip>
            <a:stretch>
              <a:fillRect/>
            </a:stretch>
          </p:blipFill>
          <p:spPr>
            <a:xfrm>
              <a:off x="0" y="0"/>
              <a:ext cx="6096000" cy="558099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extBox 1"/>
          <p:cNvSpPr txBox="1"/>
          <p:nvPr/>
        </p:nvSpPr>
        <p:spPr>
          <a:xfrm>
            <a:off x="418581" y="6187735"/>
            <a:ext cx="11493921"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a:solidFill>
                  <a:srgbClr val="FFFFFF"/>
                </a:solidFill>
                <a:latin typeface="Century"/>
                <a:ea typeface="Century"/>
                <a:cs typeface="Century"/>
                <a:sym typeface="Century"/>
              </a:defRPr>
            </a:lvl1pPr>
          </a:lstStyle>
          <a:p>
            <a:pPr/>
            <a:r>
              <a:t>This is the data after removing outliers and skewness using percentile method and power transformations methods respectively. The data looks almost normal and outliers level also reduced.</a:t>
            </a:r>
          </a:p>
        </p:txBody>
      </p:sp>
      <p:sp>
        <p:nvSpPr>
          <p:cNvPr id="292" name="TextBox 2"/>
          <p:cNvSpPr txBox="1"/>
          <p:nvPr/>
        </p:nvSpPr>
        <p:spPr>
          <a:xfrm>
            <a:off x="1146730" y="-1"/>
            <a:ext cx="10340187"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Data After Removing Skewness and Outliers</a:t>
            </a:r>
          </a:p>
        </p:txBody>
      </p:sp>
      <p:pic>
        <p:nvPicPr>
          <p:cNvPr id="293" name="Picture 2" descr="Picture 2"/>
          <p:cNvPicPr>
            <a:picLocks noChangeAspect="1"/>
          </p:cNvPicPr>
          <p:nvPr/>
        </p:nvPicPr>
        <p:blipFill>
          <a:blip r:embed="rId2">
            <a:extLst/>
          </a:blip>
          <a:stretch>
            <a:fillRect/>
          </a:stretch>
        </p:blipFill>
        <p:spPr>
          <a:xfrm>
            <a:off x="330820" y="662472"/>
            <a:ext cx="5912325" cy="5370465"/>
          </a:xfrm>
          <a:prstGeom prst="rect">
            <a:avLst/>
          </a:prstGeom>
          <a:ln w="12700">
            <a:miter lim="400000"/>
          </a:ln>
        </p:spPr>
      </p:pic>
      <p:pic>
        <p:nvPicPr>
          <p:cNvPr id="294" name="Picture 4" descr="Picture 4"/>
          <p:cNvPicPr>
            <a:picLocks noChangeAspect="1"/>
          </p:cNvPicPr>
          <p:nvPr/>
        </p:nvPicPr>
        <p:blipFill>
          <a:blip r:embed="rId3">
            <a:extLst/>
          </a:blip>
          <a:stretch>
            <a:fillRect/>
          </a:stretch>
        </p:blipFill>
        <p:spPr>
          <a:xfrm>
            <a:off x="6642592" y="662472"/>
            <a:ext cx="5402264" cy="537046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extBox 2"/>
          <p:cNvSpPr txBox="1"/>
          <p:nvPr/>
        </p:nvSpPr>
        <p:spPr>
          <a:xfrm>
            <a:off x="56228" y="173396"/>
            <a:ext cx="10993330"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solidFill>
                  <a:srgbClr val="92D050"/>
                </a:solidFill>
                <a:latin typeface="Bookman Old Style"/>
                <a:ea typeface="Bookman Old Style"/>
                <a:cs typeface="Bookman Old Style"/>
                <a:sym typeface="Bookman Old Style"/>
              </a:defRPr>
            </a:lvl1pPr>
          </a:lstStyle>
          <a:p>
            <a:pPr/>
            <a:r>
              <a:t>Correlation Between Features and Label</a:t>
            </a:r>
          </a:p>
        </p:txBody>
      </p:sp>
      <p:sp>
        <p:nvSpPr>
          <p:cNvPr id="297" name="TextBox 6"/>
          <p:cNvSpPr txBox="1"/>
          <p:nvPr/>
        </p:nvSpPr>
        <p:spPr>
          <a:xfrm>
            <a:off x="673980" y="5492727"/>
            <a:ext cx="10844039"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lgn="just">
              <a:buSzPct val="100000"/>
              <a:buChar char="❖"/>
              <a:defRPr>
                <a:solidFill>
                  <a:srgbClr val="FFFFFF"/>
                </a:solidFill>
                <a:latin typeface="Century"/>
                <a:ea typeface="Century"/>
                <a:cs typeface="Century"/>
                <a:sym typeface="Century"/>
              </a:defRPr>
            </a:lvl1pPr>
          </a:lstStyle>
          <a:p>
            <a:pPr/>
            <a:r>
              <a:t>From the bar plot we can clearly observe the positive correlation between the label and features. Here  Total amount of recharge in main account over last 30 days is highly correlated with label compared to other features and the column Day is less correlated with the label compared to others .</a:t>
            </a:r>
          </a:p>
        </p:txBody>
      </p:sp>
      <p:grpSp>
        <p:nvGrpSpPr>
          <p:cNvPr id="300" name="Picture 2"/>
          <p:cNvGrpSpPr/>
          <p:nvPr/>
        </p:nvGrpSpPr>
        <p:grpSpPr>
          <a:xfrm>
            <a:off x="1814511" y="966899"/>
            <a:ext cx="8737875" cy="4343401"/>
            <a:chOff x="0" y="0"/>
            <a:chExt cx="8737873" cy="4343400"/>
          </a:xfrm>
        </p:grpSpPr>
        <p:sp>
          <p:nvSpPr>
            <p:cNvPr id="298" name="Rectangle"/>
            <p:cNvSpPr/>
            <p:nvPr/>
          </p:nvSpPr>
          <p:spPr>
            <a:xfrm>
              <a:off x="0" y="0"/>
              <a:ext cx="8737874" cy="4343400"/>
            </a:xfrm>
            <a:prstGeom prst="rect">
              <a:avLst/>
            </a:prstGeom>
            <a:solidFill>
              <a:srgbClr val="BFBFBF"/>
            </a:solidFill>
            <a:ln w="12700" cap="flat">
              <a:noFill/>
              <a:miter lim="400000"/>
            </a:ln>
            <a:effectLst/>
          </p:spPr>
          <p:txBody>
            <a:bodyPr wrap="square" lIns="45719" tIns="45719" rIns="45719" bIns="45719" numCol="1" anchor="ctr">
              <a:noAutofit/>
            </a:bodyPr>
            <a:lstStyle/>
            <a:p>
              <a:pPr/>
            </a:p>
          </p:txBody>
        </p:sp>
        <p:pic>
          <p:nvPicPr>
            <p:cNvPr id="299" name="image29.png" descr="image29.png"/>
            <p:cNvPicPr>
              <a:picLocks noChangeAspect="1"/>
            </p:cNvPicPr>
            <p:nvPr/>
          </p:nvPicPr>
          <p:blipFill>
            <a:blip r:embed="rId2">
              <a:extLst/>
            </a:blip>
            <a:stretch>
              <a:fillRect/>
            </a:stretch>
          </p:blipFill>
          <p:spPr>
            <a:xfrm>
              <a:off x="0" y="0"/>
              <a:ext cx="8737874" cy="43434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extBox 1"/>
          <p:cNvSpPr txBox="1"/>
          <p:nvPr/>
        </p:nvSpPr>
        <p:spPr>
          <a:xfrm>
            <a:off x="826380" y="373223"/>
            <a:ext cx="10539239"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Data Balancing</a:t>
            </a:r>
          </a:p>
        </p:txBody>
      </p:sp>
      <p:sp>
        <p:nvSpPr>
          <p:cNvPr id="303" name="TextBox 8"/>
          <p:cNvSpPr txBox="1"/>
          <p:nvPr/>
        </p:nvSpPr>
        <p:spPr>
          <a:xfrm>
            <a:off x="7398241" y="1850514"/>
            <a:ext cx="3211599" cy="330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I have used oversampling (SMOTE) method  to balance the data. The obtained output looks like this.</a:t>
            </a:r>
          </a:p>
          <a:p>
            <a:pPr marL="285750" indent="-285750" algn="just">
              <a:buSzPct val="100000"/>
              <a:buChar char="▪"/>
              <a:defRPr>
                <a:solidFill>
                  <a:srgbClr val="FFFFFF"/>
                </a:solidFill>
                <a:latin typeface="Century"/>
                <a:ea typeface="Century"/>
                <a:cs typeface="Century"/>
                <a:sym typeface="Century"/>
              </a:defRPr>
            </a:pPr>
            <a:r>
              <a:t>Here we see that we have successfully resolved the class imbalance problem and now all the categories have same data ensuring that the machine learning model does not get biased towards one category.</a:t>
            </a:r>
          </a:p>
        </p:txBody>
      </p:sp>
      <p:grpSp>
        <p:nvGrpSpPr>
          <p:cNvPr id="306" name="Picture 2"/>
          <p:cNvGrpSpPr/>
          <p:nvPr/>
        </p:nvGrpSpPr>
        <p:grpSpPr>
          <a:xfrm>
            <a:off x="1536440" y="1850513"/>
            <a:ext cx="4894841" cy="3950846"/>
            <a:chOff x="0" y="0"/>
            <a:chExt cx="4894839" cy="3950844"/>
          </a:xfrm>
        </p:grpSpPr>
        <p:sp>
          <p:nvSpPr>
            <p:cNvPr id="304" name="Rectangle"/>
            <p:cNvSpPr/>
            <p:nvPr/>
          </p:nvSpPr>
          <p:spPr>
            <a:xfrm>
              <a:off x="0" y="0"/>
              <a:ext cx="4894840" cy="3950845"/>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305" name="image30.png" descr="image30.png"/>
            <p:cNvPicPr>
              <a:picLocks noChangeAspect="1"/>
            </p:cNvPicPr>
            <p:nvPr/>
          </p:nvPicPr>
          <p:blipFill>
            <a:blip r:embed="rId2">
              <a:extLst/>
            </a:blip>
            <a:stretch>
              <a:fillRect/>
            </a:stretch>
          </p:blipFill>
          <p:spPr>
            <a:xfrm>
              <a:off x="0" y="0"/>
              <a:ext cx="4894840" cy="39508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extBox 2"/>
          <p:cNvSpPr txBox="1"/>
          <p:nvPr/>
        </p:nvSpPr>
        <p:spPr>
          <a:xfrm>
            <a:off x="530911" y="139958"/>
            <a:ext cx="1113328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92D050"/>
                </a:solidFill>
                <a:latin typeface="Century"/>
                <a:ea typeface="Century"/>
                <a:cs typeface="Century"/>
                <a:sym typeface="Century"/>
              </a:defRPr>
            </a:pPr>
            <a:r>
              <a:t>						</a:t>
            </a:r>
            <a:r>
              <a:rPr u="sng"/>
              <a:t>Data Analysis Steps done</a:t>
            </a:r>
          </a:p>
        </p:txBody>
      </p:sp>
      <p:sp>
        <p:nvSpPr>
          <p:cNvPr id="309" name="TextBox 4"/>
          <p:cNvSpPr txBox="1"/>
          <p:nvPr/>
        </p:nvSpPr>
        <p:spPr>
          <a:xfrm>
            <a:off x="530911" y="886408"/>
            <a:ext cx="11133288"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I have done feature engineering steps like feature extraction and feature selection to improve data normality and linearity.</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Identified outliers using boxplots and removed outliers using percentile method.</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Identified skewness using distribution plots and removed skewness using power transformation method (yeo-johnson method).</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Used Pearson’s correlation coefficient to check the correlation between dependent and independent variables. To visualize the correlation I have used heatmap and bar plot.</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I have used Minmax Scalar method to scale the data to overcome with the issue of data biasness.</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Balanced the data using SMOTE oversampling mechanism.</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Split train and test to build machine learning models. Model building process will be shown in the further steps.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extBox 1"/>
          <p:cNvSpPr txBox="1"/>
          <p:nvPr/>
        </p:nvSpPr>
        <p:spPr>
          <a:xfrm>
            <a:off x="773507" y="307910"/>
            <a:ext cx="1078805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7">
              <a:defRPr sz="3200">
                <a:solidFill>
                  <a:srgbClr val="92D050"/>
                </a:solidFill>
                <a:latin typeface="Bookman Old Style"/>
                <a:ea typeface="Bookman Old Style"/>
                <a:cs typeface="Bookman Old Style"/>
                <a:sym typeface="Bookman Old Style"/>
              </a:defRPr>
            </a:pPr>
            <a:r>
              <a:t>Assumptions:</a:t>
            </a:r>
          </a:p>
        </p:txBody>
      </p:sp>
      <p:sp>
        <p:nvSpPr>
          <p:cNvPr id="312" name="TextBox 3"/>
          <p:cNvSpPr txBox="1"/>
          <p:nvPr/>
        </p:nvSpPr>
        <p:spPr>
          <a:xfrm>
            <a:off x="773507" y="1418252"/>
            <a:ext cx="10788055" cy="359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Firstly, from the problem statement we got to know that it is a Classification type problem for which we will be using Classification algorithms to build the model and predict the defaulters level.</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Secondly, from the distribution plots and box plots I found skewness and outliers in almost all the columns. Also, based upon the analysis and visualization part we have seen some of the features having linear relation with label. So, I assumed these features helps in model building and to predict the defaulters and non-defaulters level in the organizations. Also, it helps the loan providing companies to give loan to the people who do not have sufficient credit history based on these features. </a:t>
            </a:r>
          </a:p>
          <a:p>
            <a:pPr marL="285750" indent="-285750" algn="just">
              <a:buSzPct val="100000"/>
              <a:buChar char="✓"/>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So, I suggest that the financial institutions take into consideration the features that were deemed as most important as seen in this study might help them estimate the defaulters level.</a:t>
            </a:r>
          </a:p>
          <a:p>
            <a:pPr>
              <a:defRPr>
                <a:solidFill>
                  <a:srgbClr val="FFFFFF"/>
                </a:solidFill>
                <a:latin typeface="Century"/>
                <a:ea typeface="Century"/>
                <a:cs typeface="Century"/>
                <a:sym typeface="Century"/>
              </a:defRPr>
            </a:pPr>
            <a:r>
              <a:t>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extBox 4"/>
          <p:cNvSpPr txBox="1"/>
          <p:nvPr/>
        </p:nvSpPr>
        <p:spPr>
          <a:xfrm>
            <a:off x="614886" y="261256"/>
            <a:ext cx="11133288"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7">
              <a:defRPr sz="3200" u="sng">
                <a:solidFill>
                  <a:srgbClr val="92D050"/>
                </a:solidFill>
                <a:latin typeface="Bookman Old Style"/>
                <a:ea typeface="Bookman Old Style"/>
                <a:cs typeface="Bookman Old Style"/>
                <a:sym typeface="Bookman Old Style"/>
              </a:defRPr>
            </a:pPr>
            <a:r>
              <a:t>Model Building:</a:t>
            </a:r>
          </a:p>
        </p:txBody>
      </p:sp>
      <p:sp>
        <p:nvSpPr>
          <p:cNvPr id="315" name="TextBox 6"/>
          <p:cNvSpPr txBox="1"/>
          <p:nvPr/>
        </p:nvSpPr>
        <p:spPr>
          <a:xfrm>
            <a:off x="614886" y="1082350"/>
            <a:ext cx="11133288" cy="61202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Georgia"/>
                <a:ea typeface="Georgia"/>
                <a:cs typeface="Georgia"/>
                <a:sym typeface="Georgia"/>
              </a:defRPr>
            </a:pPr>
            <a:r>
              <a:t>In this problem label is our target variable which is categorical in nature </a:t>
            </a:r>
            <a:r>
              <a:rPr>
                <a:latin typeface="Century"/>
                <a:ea typeface="Century"/>
                <a:cs typeface="Century"/>
                <a:sym typeface="Century"/>
              </a:rPr>
              <a:t>that is the Label ‘1’ indicates that the loan has been paid i.e., “non-defaulter”, while, Label ‘0’ indicates that the loan has not been paid i.e., “defaulter”. </a:t>
            </a:r>
            <a:r>
              <a:t>From this I can conclude that it is a Classification type problem hence I have used following regression algorithms. </a:t>
            </a:r>
          </a:p>
          <a:p>
            <a:pPr marL="285750" indent="-285750" algn="just">
              <a:buSzPct val="100000"/>
              <a:buChar char="➢"/>
              <a:defRPr>
                <a:solidFill>
                  <a:srgbClr val="FFFFFF"/>
                </a:solidFill>
                <a:latin typeface="Georgia"/>
                <a:ea typeface="Georgia"/>
                <a:cs typeface="Georgia"/>
                <a:sym typeface="Georgia"/>
              </a:defRPr>
            </a:pPr>
          </a:p>
          <a:p>
            <a:pPr marL="285750" indent="-285750" algn="just">
              <a:lnSpc>
                <a:spcPct val="107000"/>
              </a:lnSpc>
              <a:spcBef>
                <a:spcPts val="800"/>
              </a:spcBef>
              <a:buSzPct val="100000"/>
              <a:buChar char="➢"/>
              <a:defRPr>
                <a:solidFill>
                  <a:srgbClr val="FFFFFF"/>
                </a:solidFill>
                <a:latin typeface="Century"/>
                <a:ea typeface="Century"/>
                <a:cs typeface="Century"/>
                <a:sym typeface="Century"/>
              </a:defRPr>
            </a:pPr>
            <a:r>
              <a:t>After the pre-processing and data cleaning I left with 27 columns including target and with the help of feature importance bar graph I used these independent features for model building and prediction. The algorithms used on training the data are as follows:</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Decision Tree Classifier</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Random Forest Classifier</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Extra Trees Classifier</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Gradient Boosting Classifier</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Extreme Gradient Boosting Classifier (XGB)</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r>
              <a:t>Bagging Classifier</a:t>
            </a:r>
          </a:p>
          <a:p>
            <a:pPr lvl="1" marL="857250" indent="-400050" algn="just">
              <a:lnSpc>
                <a:spcPct val="107000"/>
              </a:lnSpc>
              <a:spcBef>
                <a:spcPts val="800"/>
              </a:spcBef>
              <a:buSzPct val="100000"/>
              <a:buAutoNum type="romanLcPeriod" startAt="1"/>
              <a:defRPr>
                <a:solidFill>
                  <a:srgbClr val="FFFFFF"/>
                </a:solidFill>
                <a:latin typeface="Century"/>
                <a:ea typeface="Century"/>
                <a:cs typeface="Century"/>
                <a:sym typeface="Century"/>
              </a:defRPr>
            </a:pPr>
          </a:p>
          <a:p>
            <a:pPr lvl="1" algn="just">
              <a:lnSpc>
                <a:spcPct val="107000"/>
              </a:lnSpc>
              <a:spcBef>
                <a:spcPts val="800"/>
              </a:spcBef>
              <a:defRPr>
                <a:solidFill>
                  <a:srgbClr val="FFFFFF"/>
                </a:solidFill>
                <a:latin typeface="Century"/>
                <a:ea typeface="Century"/>
                <a:cs typeface="Century"/>
                <a:sym typeface="Century"/>
              </a:defRPr>
            </a:pPr>
          </a:p>
        </p:txBody>
      </p:sp>
      <p:sp>
        <p:nvSpPr>
          <p:cNvPr id="316" name="TextBox 8"/>
          <p:cNvSpPr txBox="1"/>
          <p:nvPr/>
        </p:nvSpPr>
        <p:spPr>
          <a:xfrm>
            <a:off x="696166" y="5934669"/>
            <a:ext cx="11133289" cy="617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Char char="➢"/>
              <a:defRPr>
                <a:solidFill>
                  <a:srgbClr val="FFFFFF"/>
                </a:solidFill>
                <a:latin typeface="Century"/>
                <a:ea typeface="Century"/>
                <a:cs typeface="Century"/>
                <a:sym typeface="Century"/>
              </a:defRPr>
            </a:lvl1pPr>
          </a:lstStyle>
          <a:p>
            <a:pPr/>
            <a:r>
              <a:t>I have got the best ransom state and maximum R2 score and then created train test split to build the above models.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xtBox 2"/>
          <p:cNvSpPr txBox="1"/>
          <p:nvPr/>
        </p:nvSpPr>
        <p:spPr>
          <a:xfrm>
            <a:off x="502918" y="167951"/>
            <a:ext cx="11198602"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57250" indent="-400050" algn="just">
              <a:lnSpc>
                <a:spcPct val="107000"/>
              </a:lnSpc>
              <a:spcBef>
                <a:spcPts val="800"/>
              </a:spcBef>
              <a:buSzPct val="100000"/>
              <a:buAutoNum type="romanLcPeriod" startAt="1"/>
              <a:defRPr sz="3200" u="sng">
                <a:solidFill>
                  <a:srgbClr val="92D050"/>
                </a:solidFill>
                <a:latin typeface="Bookman Old Style"/>
                <a:ea typeface="Bookman Old Style"/>
                <a:cs typeface="Bookman Old Style"/>
                <a:sym typeface="Bookman Old Style"/>
              </a:defRPr>
            </a:pPr>
            <a:r>
              <a:t>Decision Tree Classifier</a:t>
            </a:r>
          </a:p>
        </p:txBody>
      </p:sp>
      <p:pic>
        <p:nvPicPr>
          <p:cNvPr id="319" name="Screenshot 2022-04-18 at 2.32.45 PM.png" descr="Screenshot 2022-04-18 at 2.32.45 PM.png"/>
          <p:cNvPicPr>
            <a:picLocks noChangeAspect="1"/>
          </p:cNvPicPr>
          <p:nvPr/>
        </p:nvPicPr>
        <p:blipFill>
          <a:blip r:embed="rId2">
            <a:extLst/>
          </a:blip>
          <a:srcRect l="4139" t="0" r="4139" b="0"/>
          <a:stretch>
            <a:fillRect/>
          </a:stretch>
        </p:blipFill>
        <p:spPr>
          <a:xfrm>
            <a:off x="457198" y="892810"/>
            <a:ext cx="6360162" cy="5162551"/>
          </a:xfrm>
          <a:prstGeom prst="rect">
            <a:avLst/>
          </a:prstGeom>
          <a:ln w="12700">
            <a:miter lim="400000"/>
          </a:ln>
        </p:spPr>
      </p:pic>
      <p:sp>
        <p:nvSpPr>
          <p:cNvPr id="320" name="TextBox 1"/>
          <p:cNvSpPr txBox="1"/>
          <p:nvPr/>
        </p:nvSpPr>
        <p:spPr>
          <a:xfrm>
            <a:off x="1518919" y="6167120"/>
            <a:ext cx="8239761" cy="6449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D0D0D"/>
                </a:solidFill>
                <a:latin typeface="+mj-lt"/>
                <a:ea typeface="+mj-ea"/>
                <a:cs typeface="+mj-cs"/>
                <a:sym typeface="Calibri"/>
              </a:defRPr>
            </a:lvl1pPr>
          </a:lstStyle>
          <a:p>
            <a:pPr/>
            <a:r>
              <a:t>Created Decision Tree Classifier model and checked for its evaluation metrics and it is giving accuracy 91.53 %.</a:t>
            </a:r>
          </a:p>
        </p:txBody>
      </p:sp>
      <p:pic>
        <p:nvPicPr>
          <p:cNvPr id="321" name="Screenshot 2022-04-18 at 2.36.22 PM.png" descr="Screenshot 2022-04-18 at 2.36.22 PM.png"/>
          <p:cNvPicPr>
            <a:picLocks noChangeAspect="1"/>
          </p:cNvPicPr>
          <p:nvPr/>
        </p:nvPicPr>
        <p:blipFill>
          <a:blip r:embed="rId3">
            <a:extLst/>
          </a:blip>
          <a:srcRect l="1821" t="0" r="1821" b="0"/>
          <a:stretch>
            <a:fillRect/>
          </a:stretch>
        </p:blipFill>
        <p:spPr>
          <a:xfrm>
            <a:off x="7058025" y="1427796"/>
            <a:ext cx="4884159" cy="377412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23" name="TextBox 3"/>
          <p:cNvSpPr txBox="1"/>
          <p:nvPr/>
        </p:nvSpPr>
        <p:spPr>
          <a:xfrm>
            <a:off x="707200" y="37181"/>
            <a:ext cx="1093833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002060"/>
                </a:solidFill>
                <a:latin typeface="Century"/>
                <a:ea typeface="Century"/>
                <a:cs typeface="Century"/>
                <a:sym typeface="Century"/>
              </a:defRPr>
            </a:pPr>
            <a:r>
              <a:t> </a:t>
            </a:r>
            <a:r>
              <a:rPr u="sng">
                <a:solidFill>
                  <a:srgbClr val="92D050"/>
                </a:solidFill>
              </a:rPr>
              <a:t>ii. Random Forest Classifier:</a:t>
            </a:r>
          </a:p>
        </p:txBody>
      </p:sp>
      <p:sp>
        <p:nvSpPr>
          <p:cNvPr id="324" name="TextBox 9"/>
          <p:cNvSpPr txBox="1"/>
          <p:nvPr/>
        </p:nvSpPr>
        <p:spPr>
          <a:xfrm>
            <a:off x="2566669" y="6150114"/>
            <a:ext cx="9078867" cy="6449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atin typeface="+mj-lt"/>
                <a:ea typeface="+mj-ea"/>
                <a:cs typeface="+mj-cs"/>
                <a:sym typeface="Calibri"/>
              </a:defRPr>
            </a:lvl1pPr>
          </a:lstStyle>
          <a:p>
            <a:pPr/>
            <a:r>
              <a:t>Created RandomForestClassifier model and checked for its evaluation metrics. The model giving 95.20% accuracy</a:t>
            </a:r>
          </a:p>
        </p:txBody>
      </p:sp>
      <p:pic>
        <p:nvPicPr>
          <p:cNvPr id="325" name="Screenshot 2022-04-18 at 2.49.07 PM.png" descr="Screenshot 2022-04-18 at 2.49.07 PM.png"/>
          <p:cNvPicPr>
            <a:picLocks noChangeAspect="1"/>
          </p:cNvPicPr>
          <p:nvPr/>
        </p:nvPicPr>
        <p:blipFill>
          <a:blip r:embed="rId2">
            <a:extLst/>
          </a:blip>
          <a:srcRect l="10014" t="0" r="10014" b="0"/>
          <a:stretch>
            <a:fillRect/>
          </a:stretch>
        </p:blipFill>
        <p:spPr>
          <a:xfrm>
            <a:off x="340043" y="880476"/>
            <a:ext cx="6851895" cy="5164725"/>
          </a:xfrm>
          <a:prstGeom prst="rect">
            <a:avLst/>
          </a:prstGeom>
          <a:ln w="12700">
            <a:miter lim="400000"/>
          </a:ln>
        </p:spPr>
      </p:pic>
      <p:pic>
        <p:nvPicPr>
          <p:cNvPr id="326" name="Screenshot 2022-04-18 at 2.50.46 PM.png" descr="Screenshot 2022-04-18 at 2.50.46 PM.png"/>
          <p:cNvPicPr>
            <a:picLocks noChangeAspect="1"/>
          </p:cNvPicPr>
          <p:nvPr/>
        </p:nvPicPr>
        <p:blipFill>
          <a:blip r:embed="rId3">
            <a:extLst/>
          </a:blip>
          <a:srcRect l="3377" t="0" r="3377" b="0"/>
          <a:stretch>
            <a:fillRect/>
          </a:stretch>
        </p:blipFill>
        <p:spPr>
          <a:xfrm>
            <a:off x="7401876" y="1473517"/>
            <a:ext cx="4450081" cy="349472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extBox 1"/>
          <p:cNvSpPr txBox="1"/>
          <p:nvPr/>
        </p:nvSpPr>
        <p:spPr>
          <a:xfrm>
            <a:off x="629379" y="77192"/>
            <a:ext cx="1094945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002060"/>
                </a:solidFill>
                <a:latin typeface="Bookman Old Style"/>
                <a:ea typeface="Bookman Old Style"/>
                <a:cs typeface="Bookman Old Style"/>
                <a:sym typeface="Bookman Old Style"/>
              </a:defRPr>
            </a:pPr>
            <a:r>
              <a:t> </a:t>
            </a:r>
            <a:r>
              <a:rPr u="sng">
                <a:solidFill>
                  <a:srgbClr val="92D050"/>
                </a:solidFill>
              </a:rPr>
              <a:t>iii. Extra Trees Classifier: </a:t>
            </a:r>
          </a:p>
        </p:txBody>
      </p:sp>
      <p:pic>
        <p:nvPicPr>
          <p:cNvPr id="329" name="Picture 5" descr="Picture 5"/>
          <p:cNvPicPr>
            <a:picLocks noChangeAspect="1"/>
          </p:cNvPicPr>
          <p:nvPr/>
        </p:nvPicPr>
        <p:blipFill>
          <a:blip r:embed="rId2">
            <a:extLst/>
          </a:blip>
          <a:stretch>
            <a:fillRect/>
          </a:stretch>
        </p:blipFill>
        <p:spPr>
          <a:xfrm>
            <a:off x="375919" y="661968"/>
            <a:ext cx="6597968" cy="5226051"/>
          </a:xfrm>
          <a:prstGeom prst="rect">
            <a:avLst/>
          </a:prstGeom>
          <a:ln w="12700">
            <a:miter lim="400000"/>
          </a:ln>
        </p:spPr>
      </p:pic>
      <p:sp>
        <p:nvSpPr>
          <p:cNvPr id="330" name="TextBox 8"/>
          <p:cNvSpPr txBox="1"/>
          <p:nvPr/>
        </p:nvSpPr>
        <p:spPr>
          <a:xfrm>
            <a:off x="1643379" y="6149628"/>
            <a:ext cx="7546342" cy="6449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atin typeface="+mj-lt"/>
                <a:ea typeface="+mj-ea"/>
                <a:cs typeface="+mj-cs"/>
                <a:sym typeface="Calibri"/>
              </a:defRPr>
            </a:lvl1pPr>
          </a:lstStyle>
          <a:p>
            <a:pPr/>
            <a:r>
              <a:t>Created the ExtraTreesClassifier  model and checked for its evaluation metrics. The ExtraTrees Classifier model giving 96.00% accuracy</a:t>
            </a:r>
          </a:p>
        </p:txBody>
      </p:sp>
      <p:pic>
        <p:nvPicPr>
          <p:cNvPr id="331" name="Screenshot 2022-04-18 at 2.52.02 PM.png" descr="Screenshot 2022-04-18 at 2.52.02 PM.png"/>
          <p:cNvPicPr>
            <a:picLocks noChangeAspect="1"/>
          </p:cNvPicPr>
          <p:nvPr/>
        </p:nvPicPr>
        <p:blipFill>
          <a:blip r:embed="rId3">
            <a:extLst/>
          </a:blip>
          <a:srcRect l="6742" t="0" r="6742" b="0"/>
          <a:stretch>
            <a:fillRect/>
          </a:stretch>
        </p:blipFill>
        <p:spPr>
          <a:xfrm>
            <a:off x="7172267" y="1110932"/>
            <a:ext cx="4601707" cy="380738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extBox 1"/>
          <p:cNvSpPr txBox="1"/>
          <p:nvPr/>
        </p:nvSpPr>
        <p:spPr>
          <a:xfrm>
            <a:off x="580740" y="341261"/>
            <a:ext cx="11027276"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4000" u="sng">
                <a:solidFill>
                  <a:srgbClr val="92D050"/>
                </a:solidFill>
                <a:latin typeface="Bookman Old Style"/>
                <a:ea typeface="Bookman Old Style"/>
                <a:cs typeface="Bookman Old Style"/>
                <a:sym typeface="Bookman Old Style"/>
              </a:defRPr>
            </a:lvl1pPr>
          </a:lstStyle>
          <a:p>
            <a:pPr/>
            <a:r>
              <a:t>Introduction</a:t>
            </a:r>
          </a:p>
        </p:txBody>
      </p:sp>
      <p:sp>
        <p:nvSpPr>
          <p:cNvPr id="141" name="TextBox 2"/>
          <p:cNvSpPr txBox="1"/>
          <p:nvPr/>
        </p:nvSpPr>
        <p:spPr>
          <a:xfrm>
            <a:off x="580740" y="1436915"/>
            <a:ext cx="11027276" cy="46929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lnSpc>
                <a:spcPct val="107000"/>
              </a:lnSpc>
              <a:spcBef>
                <a:spcPts val="800"/>
              </a:spcBef>
              <a:buSzPct val="100000"/>
              <a:buChar char="✓"/>
              <a:defRPr>
                <a:solidFill>
                  <a:srgbClr val="FFFFFF"/>
                </a:solidFill>
                <a:latin typeface="Century"/>
                <a:ea typeface="Century"/>
                <a:cs typeface="Century"/>
                <a:sym typeface="Century"/>
              </a:defRPr>
            </a:pPr>
            <a:r>
              <a:t>Credit defaulter risk is one of the most important risks to be managed by a financial institution. Without loan repayment there is no profit, hence the problem of credit defaulter risk management is relevant to all financial institutions involved in lending to individuals and legal entries. This is even more true with microcredit organizations who have only one product-loans. </a:t>
            </a:r>
          </a:p>
          <a:p>
            <a:pPr marL="285750" indent="-285750" algn="just">
              <a:lnSpc>
                <a:spcPct val="107000"/>
              </a:lnSpc>
              <a:spcBef>
                <a:spcPts val="800"/>
              </a:spcBef>
              <a:buSzPct val="100000"/>
              <a:buChar char="✓"/>
              <a:defRPr>
                <a:solidFill>
                  <a:srgbClr val="FFFFFF"/>
                </a:solidFill>
                <a:latin typeface="Century"/>
                <a:ea typeface="Century"/>
                <a:cs typeface="Century"/>
                <a:sym typeface="Century"/>
              </a:defRPr>
            </a:pPr>
            <a: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marL="285750" indent="-285750" algn="just">
              <a:lnSpc>
                <a:spcPct val="107000"/>
              </a:lnSpc>
              <a:spcBef>
                <a:spcPts val="800"/>
              </a:spcBef>
              <a:buSzPct val="100000"/>
              <a:buChar char="✓"/>
              <a:defRPr>
                <a:solidFill>
                  <a:srgbClr val="FFFFFF"/>
                </a:solidFill>
                <a:latin typeface="Century"/>
                <a:ea typeface="Century"/>
                <a:cs typeface="Century"/>
                <a:sym typeface="Century"/>
              </a:defRPr>
            </a:pPr>
            <a: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extBox 1"/>
          <p:cNvSpPr txBox="1"/>
          <p:nvPr/>
        </p:nvSpPr>
        <p:spPr>
          <a:xfrm>
            <a:off x="901753" y="129234"/>
            <a:ext cx="10482527"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iv. Gradient Boosting Classifier:</a:t>
            </a:r>
          </a:p>
        </p:txBody>
      </p:sp>
      <p:pic>
        <p:nvPicPr>
          <p:cNvPr id="334" name="Picture 5" descr="Picture 5"/>
          <p:cNvPicPr>
            <a:picLocks noChangeAspect="1"/>
          </p:cNvPicPr>
          <p:nvPr/>
        </p:nvPicPr>
        <p:blipFill>
          <a:blip r:embed="rId2">
            <a:extLst/>
          </a:blip>
          <a:stretch>
            <a:fillRect/>
          </a:stretch>
        </p:blipFill>
        <p:spPr>
          <a:xfrm>
            <a:off x="467994" y="1064576"/>
            <a:ext cx="6278246" cy="5041584"/>
          </a:xfrm>
          <a:prstGeom prst="rect">
            <a:avLst/>
          </a:prstGeom>
          <a:ln w="12700">
            <a:miter lim="400000"/>
          </a:ln>
        </p:spPr>
      </p:pic>
      <p:sp>
        <p:nvSpPr>
          <p:cNvPr id="335" name="TextBox 8"/>
          <p:cNvSpPr txBox="1"/>
          <p:nvPr/>
        </p:nvSpPr>
        <p:spPr>
          <a:xfrm>
            <a:off x="2293620" y="6106159"/>
            <a:ext cx="7973060" cy="6449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atin typeface="+mj-lt"/>
                <a:ea typeface="+mj-ea"/>
                <a:cs typeface="+mj-cs"/>
                <a:sym typeface="Calibri"/>
              </a:defRPr>
            </a:lvl1pPr>
          </a:lstStyle>
          <a:p>
            <a:pPr/>
            <a:r>
              <a:t>Created Gradient Boosting Classifier checked for its evaluation metrics. The model giving 90.07% accuracy</a:t>
            </a:r>
          </a:p>
        </p:txBody>
      </p:sp>
      <p:pic>
        <p:nvPicPr>
          <p:cNvPr id="336" name="Screenshot 2022-04-18 at 2.53.58 PM.png" descr="Screenshot 2022-04-18 at 2.53.58 PM.png"/>
          <p:cNvPicPr>
            <a:picLocks noChangeAspect="1"/>
          </p:cNvPicPr>
          <p:nvPr/>
        </p:nvPicPr>
        <p:blipFill>
          <a:blip r:embed="rId3">
            <a:extLst/>
          </a:blip>
          <a:srcRect l="9359" t="0" r="9359" b="0"/>
          <a:stretch>
            <a:fillRect/>
          </a:stretch>
        </p:blipFill>
        <p:spPr>
          <a:xfrm>
            <a:off x="7065963" y="1430234"/>
            <a:ext cx="4658043" cy="417813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extBox 1"/>
          <p:cNvSpPr txBox="1"/>
          <p:nvPr/>
        </p:nvSpPr>
        <p:spPr>
          <a:xfrm>
            <a:off x="814205" y="77820"/>
            <a:ext cx="10501984"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v. Extreme Gradient Boosting Classifier (XGB):</a:t>
            </a:r>
          </a:p>
        </p:txBody>
      </p:sp>
      <p:pic>
        <p:nvPicPr>
          <p:cNvPr id="339" name="Picture 5" descr="Picture 5"/>
          <p:cNvPicPr>
            <a:picLocks noChangeAspect="1"/>
          </p:cNvPicPr>
          <p:nvPr/>
        </p:nvPicPr>
        <p:blipFill>
          <a:blip r:embed="rId2">
            <a:extLst/>
          </a:blip>
          <a:stretch>
            <a:fillRect/>
          </a:stretch>
        </p:blipFill>
        <p:spPr>
          <a:xfrm>
            <a:off x="497204" y="860106"/>
            <a:ext cx="6492877" cy="5195255"/>
          </a:xfrm>
          <a:prstGeom prst="rect">
            <a:avLst/>
          </a:prstGeom>
          <a:ln w="12700">
            <a:miter lim="400000"/>
          </a:ln>
        </p:spPr>
      </p:pic>
      <p:sp>
        <p:nvSpPr>
          <p:cNvPr id="340" name="TextBox 8"/>
          <p:cNvSpPr txBox="1"/>
          <p:nvPr/>
        </p:nvSpPr>
        <p:spPr>
          <a:xfrm>
            <a:off x="685800" y="6252871"/>
            <a:ext cx="10271760" cy="6449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atin typeface="+mj-lt"/>
                <a:ea typeface="+mj-ea"/>
                <a:cs typeface="+mj-cs"/>
                <a:sym typeface="Calibri"/>
              </a:defRPr>
            </a:lvl1pPr>
          </a:lstStyle>
          <a:p>
            <a:pPr/>
            <a:r>
              <a:t>Created XGB Classifier and checked for its evaluation metrics. The model is giving 95.08% accuracy</a:t>
            </a:r>
          </a:p>
        </p:txBody>
      </p:sp>
      <p:pic>
        <p:nvPicPr>
          <p:cNvPr id="341" name="Screenshot 2022-04-18 at 2.54.57 PM.png" descr="Screenshot 2022-04-18 at 2.54.57 PM.png"/>
          <p:cNvPicPr>
            <a:picLocks noChangeAspect="1"/>
          </p:cNvPicPr>
          <p:nvPr/>
        </p:nvPicPr>
        <p:blipFill>
          <a:blip r:embed="rId3">
            <a:extLst/>
          </a:blip>
          <a:srcRect l="7120" t="0" r="7120" b="0"/>
          <a:stretch>
            <a:fillRect/>
          </a:stretch>
        </p:blipFill>
        <p:spPr>
          <a:xfrm>
            <a:off x="7175182" y="1344930"/>
            <a:ext cx="4691700" cy="392811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extBox 1"/>
          <p:cNvSpPr txBox="1"/>
          <p:nvPr/>
        </p:nvSpPr>
        <p:spPr>
          <a:xfrm>
            <a:off x="950392" y="47847"/>
            <a:ext cx="10365794"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vi. Bagging Classifier:</a:t>
            </a:r>
          </a:p>
        </p:txBody>
      </p:sp>
      <p:pic>
        <p:nvPicPr>
          <p:cNvPr id="344" name="Picture 5" descr="Picture 5"/>
          <p:cNvPicPr>
            <a:picLocks noChangeAspect="1"/>
          </p:cNvPicPr>
          <p:nvPr/>
        </p:nvPicPr>
        <p:blipFill>
          <a:blip r:embed="rId2">
            <a:extLst/>
          </a:blip>
          <a:stretch>
            <a:fillRect/>
          </a:stretch>
        </p:blipFill>
        <p:spPr>
          <a:xfrm>
            <a:off x="361313" y="778509"/>
            <a:ext cx="6638926" cy="5327651"/>
          </a:xfrm>
          <a:prstGeom prst="rect">
            <a:avLst/>
          </a:prstGeom>
          <a:ln w="12700">
            <a:miter lim="400000"/>
          </a:ln>
        </p:spPr>
      </p:pic>
      <p:sp>
        <p:nvSpPr>
          <p:cNvPr id="345" name="TextBox 8"/>
          <p:cNvSpPr txBox="1"/>
          <p:nvPr/>
        </p:nvSpPr>
        <p:spPr>
          <a:xfrm>
            <a:off x="1115059" y="6267055"/>
            <a:ext cx="9944101" cy="5207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lnSpc>
                <a:spcPts val="1600"/>
              </a:lnSpc>
              <a:spcBef>
                <a:spcPts val="600"/>
              </a:spcBef>
              <a:buSzPct val="100000"/>
              <a:buFont typeface="Symbol"/>
              <a:buChar char="§"/>
              <a:defRPr b="1" sz="2000">
                <a:latin typeface="+mj-lt"/>
                <a:ea typeface="+mj-ea"/>
                <a:cs typeface="+mj-cs"/>
                <a:sym typeface="Calibri"/>
              </a:defRPr>
            </a:pPr>
            <a:r>
              <a:t>Created Bagging Classifier and checked for its evaluation metrics. The model is giving 94.14% accuracy</a:t>
            </a:r>
            <a:r>
              <a:rPr b="0" sz="1800"/>
              <a:t>.</a:t>
            </a:r>
          </a:p>
        </p:txBody>
      </p:sp>
      <p:pic>
        <p:nvPicPr>
          <p:cNvPr id="346" name="Screenshot 2022-04-18 at 2.56.00 PM.png" descr="Screenshot 2022-04-18 at 2.56.00 PM.png"/>
          <p:cNvPicPr>
            <a:picLocks noChangeAspect="1"/>
          </p:cNvPicPr>
          <p:nvPr/>
        </p:nvPicPr>
        <p:blipFill>
          <a:blip r:embed="rId3">
            <a:extLst/>
          </a:blip>
          <a:srcRect l="10813" t="0" r="10813" b="0"/>
          <a:stretch>
            <a:fillRect/>
          </a:stretch>
        </p:blipFill>
        <p:spPr>
          <a:xfrm>
            <a:off x="7184655" y="1177289"/>
            <a:ext cx="4781020" cy="438394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extBox 1"/>
          <p:cNvSpPr txBox="1"/>
          <p:nvPr/>
        </p:nvSpPr>
        <p:spPr>
          <a:xfrm>
            <a:off x="580741" y="0"/>
            <a:ext cx="10939727"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Hyperparameter Tuning:</a:t>
            </a:r>
          </a:p>
        </p:txBody>
      </p:sp>
      <p:sp>
        <p:nvSpPr>
          <p:cNvPr id="349" name="TextBox 4"/>
          <p:cNvSpPr txBox="1"/>
          <p:nvPr/>
        </p:nvSpPr>
        <p:spPr>
          <a:xfrm>
            <a:off x="671532" y="584775"/>
            <a:ext cx="10848935" cy="10086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07000"/>
              </a:lnSpc>
              <a:spcBef>
                <a:spcPts val="800"/>
              </a:spcBef>
              <a:defRPr>
                <a:solidFill>
                  <a:srgbClr val="966E0B"/>
                </a:solidFill>
                <a:latin typeface="Century"/>
                <a:ea typeface="Century"/>
                <a:cs typeface="Century"/>
                <a:sym typeface="Century"/>
              </a:defRPr>
            </a:lvl1pPr>
          </a:lstStyle>
          <a:p>
            <a:pPr/>
            <a:r>
              <a:t>From the difference between accuracy and cross validation score, Random Forest Classifier has least difference compared to other models. So, we can conclude that Random Forest Classifier as our best fitting model. Performed Hyperparameter tuning to increase the best model accuracy.</a:t>
            </a:r>
          </a:p>
        </p:txBody>
      </p:sp>
      <p:sp>
        <p:nvSpPr>
          <p:cNvPr id="350" name="TextBox 9"/>
          <p:cNvSpPr txBox="1"/>
          <p:nvPr/>
        </p:nvSpPr>
        <p:spPr>
          <a:xfrm>
            <a:off x="9407056" y="2253588"/>
            <a:ext cx="2566504" cy="26698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mj-lt"/>
                <a:ea typeface="+mj-ea"/>
                <a:cs typeface="+mj-cs"/>
                <a:sym typeface="Calibri"/>
              </a:defRPr>
            </a:pPr>
            <a:r>
              <a:t>After Hyper parameter tuning, the best parameters of Random Forest Classifier are :</a:t>
            </a:r>
          </a:p>
          <a:p>
            <a:pPr>
              <a:defRPr b="1">
                <a:solidFill>
                  <a:srgbClr val="FFFFFF"/>
                </a:solidFill>
                <a:latin typeface="+mj-lt"/>
                <a:ea typeface="+mj-ea"/>
                <a:cs typeface="+mj-cs"/>
                <a:sym typeface="Calibri"/>
              </a:defRPr>
            </a:pPr>
            <a:r>
              <a:t>{‘n_estimators’ : 200,</a:t>
            </a:r>
          </a:p>
          <a:p>
            <a:pPr>
              <a:defRPr b="1">
                <a:solidFill>
                  <a:srgbClr val="FFFFFF"/>
                </a:solidFill>
                <a:latin typeface="+mj-lt"/>
                <a:ea typeface="+mj-ea"/>
                <a:cs typeface="+mj-cs"/>
                <a:sym typeface="Calibri"/>
              </a:defRPr>
            </a:pPr>
            <a:r>
              <a:t>‘min_samples_split’ : 2,</a:t>
            </a:r>
          </a:p>
          <a:p>
            <a:pPr>
              <a:defRPr b="1">
                <a:solidFill>
                  <a:srgbClr val="FFFFFF"/>
                </a:solidFill>
                <a:latin typeface="+mj-lt"/>
                <a:ea typeface="+mj-ea"/>
                <a:cs typeface="+mj-cs"/>
                <a:sym typeface="Calibri"/>
              </a:defRPr>
            </a:pPr>
            <a:r>
              <a:t>‘min_samples_leaf’  :  1,</a:t>
            </a:r>
          </a:p>
          <a:p>
            <a:pPr>
              <a:defRPr b="1">
                <a:solidFill>
                  <a:srgbClr val="FFFFFF"/>
                </a:solidFill>
                <a:latin typeface="+mj-lt"/>
                <a:ea typeface="+mj-ea"/>
                <a:cs typeface="+mj-cs"/>
                <a:sym typeface="Calibri"/>
              </a:defRPr>
            </a:pPr>
            <a:r>
              <a:t>‘max_features’ : ‘sqrt’,</a:t>
            </a:r>
          </a:p>
          <a:p>
            <a:pPr>
              <a:defRPr b="1">
                <a:solidFill>
                  <a:srgbClr val="FFFFFF"/>
                </a:solidFill>
                <a:latin typeface="+mj-lt"/>
                <a:ea typeface="+mj-ea"/>
                <a:cs typeface="+mj-cs"/>
                <a:sym typeface="Calibri"/>
              </a:defRPr>
            </a:pPr>
            <a:r>
              <a:t>‘max_depth’ : 40}</a:t>
            </a:r>
          </a:p>
        </p:txBody>
      </p:sp>
      <p:pic>
        <p:nvPicPr>
          <p:cNvPr id="351" name="Screenshot 2022-04-18 at 2.58.27 PM.png" descr="Screenshot 2022-04-18 at 2.58.27 PM.png"/>
          <p:cNvPicPr>
            <a:picLocks noChangeAspect="1"/>
          </p:cNvPicPr>
          <p:nvPr/>
        </p:nvPicPr>
        <p:blipFill>
          <a:blip r:embed="rId2">
            <a:extLst/>
          </a:blip>
          <a:srcRect l="0" t="7344" r="0" b="7344"/>
          <a:stretch>
            <a:fillRect/>
          </a:stretch>
        </p:blipFill>
        <p:spPr>
          <a:xfrm>
            <a:off x="625811" y="1676400"/>
            <a:ext cx="8217084" cy="510032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TextBox 1"/>
          <p:cNvSpPr txBox="1"/>
          <p:nvPr/>
        </p:nvSpPr>
        <p:spPr>
          <a:xfrm>
            <a:off x="716928" y="282101"/>
            <a:ext cx="10764630"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Creating Final Model After Tuning:</a:t>
            </a:r>
          </a:p>
        </p:txBody>
      </p:sp>
      <p:sp>
        <p:nvSpPr>
          <p:cNvPr id="354" name="TextBox 9"/>
          <p:cNvSpPr txBox="1"/>
          <p:nvPr/>
        </p:nvSpPr>
        <p:spPr>
          <a:xfrm>
            <a:off x="5476997" y="3429000"/>
            <a:ext cx="6004560" cy="3341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just">
              <a:lnSpc>
                <a:spcPct val="107000"/>
              </a:lnSpc>
              <a:spcBef>
                <a:spcPts val="800"/>
              </a:spcBef>
              <a:buSzPct val="100000"/>
              <a:buChar char="❑"/>
              <a:defRPr b="1" sz="2000">
                <a:solidFill>
                  <a:srgbClr val="FFFFFF"/>
                </a:solidFill>
                <a:latin typeface="+mj-lt"/>
                <a:ea typeface="+mj-ea"/>
                <a:cs typeface="+mj-cs"/>
                <a:sym typeface="Calibri"/>
              </a:defRPr>
            </a:pPr>
            <a:r>
              <a:t>I have successfully incorporated the hyper parameter tuning using best parameters of RandomForestClassifier and the accuracy of the model after hyper parameter tuning is 95.29% which is very good. </a:t>
            </a:r>
          </a:p>
          <a:p>
            <a:pPr marL="342900" indent="-342900" algn="just">
              <a:lnSpc>
                <a:spcPct val="107000"/>
              </a:lnSpc>
              <a:spcBef>
                <a:spcPts val="800"/>
              </a:spcBef>
              <a:buSzPct val="100000"/>
              <a:buChar char="❑"/>
              <a:defRPr b="1" sz="2000">
                <a:solidFill>
                  <a:srgbClr val="FFFFFF"/>
                </a:solidFill>
                <a:latin typeface="+mj-lt"/>
                <a:ea typeface="+mj-ea"/>
                <a:cs typeface="+mj-cs"/>
                <a:sym typeface="Calibri"/>
              </a:defRPr>
            </a:pPr>
            <a:r>
              <a:t>With the help of confusion matrix, we can able to see actual and predicted values for the final model. And also, we can understand the number of times we got the correct outputs and the number of times my model missed to provide the correct prediction.</a:t>
            </a:r>
          </a:p>
        </p:txBody>
      </p:sp>
      <p:pic>
        <p:nvPicPr>
          <p:cNvPr id="355" name="Screenshot 2022-04-18 at 3.00.02 PM.png" descr="Screenshot 2022-04-18 at 3.00.02 PM.png"/>
          <p:cNvPicPr>
            <a:picLocks noChangeAspect="1"/>
          </p:cNvPicPr>
          <p:nvPr/>
        </p:nvPicPr>
        <p:blipFill>
          <a:blip r:embed="rId2">
            <a:extLst/>
          </a:blip>
          <a:srcRect l="7787" t="0" r="7787" b="0"/>
          <a:stretch>
            <a:fillRect/>
          </a:stretch>
        </p:blipFill>
        <p:spPr>
          <a:xfrm>
            <a:off x="401320" y="1227227"/>
            <a:ext cx="11389360" cy="2070186"/>
          </a:xfrm>
          <a:prstGeom prst="rect">
            <a:avLst/>
          </a:prstGeom>
          <a:ln w="12700">
            <a:miter lim="400000"/>
          </a:ln>
        </p:spPr>
      </p:pic>
      <p:sp>
        <p:nvSpPr>
          <p:cNvPr id="356" name="Rectangle"/>
          <p:cNvSpPr/>
          <p:nvPr/>
        </p:nvSpPr>
        <p:spPr>
          <a:xfrm>
            <a:off x="589929" y="5515183"/>
            <a:ext cx="2123682" cy="1214775"/>
          </a:xfrm>
          <a:prstGeom prst="rect">
            <a:avLst/>
          </a:prstGeom>
          <a:solidFill>
            <a:srgbClr val="A6A6A6">
              <a:alpha val="0"/>
            </a:srgbClr>
          </a:solidFill>
          <a:ln w="12700">
            <a:miter lim="400000"/>
          </a:ln>
        </p:spPr>
        <p:txBody>
          <a:bodyPr lIns="45719" rIns="45719" anchor="ctr"/>
          <a:lstStyle/>
          <a:p>
            <a:pPr/>
          </a:p>
        </p:txBody>
      </p:sp>
      <p:pic>
        <p:nvPicPr>
          <p:cNvPr id="357" name="image44.png" descr="image44.png"/>
          <p:cNvPicPr>
            <a:picLocks noChangeAspect="1"/>
          </p:cNvPicPr>
          <p:nvPr/>
        </p:nvPicPr>
        <p:blipFill>
          <a:blip r:embed="rId3">
            <a:alphaModFix amt="0"/>
            <a:extLst/>
          </a:blip>
          <a:stretch>
            <a:fillRect/>
          </a:stretch>
        </p:blipFill>
        <p:spPr>
          <a:xfrm>
            <a:off x="589929" y="3657762"/>
            <a:ext cx="4530712" cy="307219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extBox 1"/>
          <p:cNvSpPr txBox="1"/>
          <p:nvPr/>
        </p:nvSpPr>
        <p:spPr>
          <a:xfrm>
            <a:off x="250000" y="214009"/>
            <a:ext cx="11896281"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ROC-AUC Curve for all the models and for the best model:</a:t>
            </a:r>
          </a:p>
        </p:txBody>
      </p:sp>
      <p:sp>
        <p:nvSpPr>
          <p:cNvPr id="360" name="TextBox 6"/>
          <p:cNvSpPr txBox="1"/>
          <p:nvPr/>
        </p:nvSpPr>
        <p:spPr>
          <a:xfrm>
            <a:off x="518618" y="4441828"/>
            <a:ext cx="4074674" cy="38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4A3C16"/>
                </a:solidFill>
                <a:latin typeface="Century"/>
                <a:ea typeface="Century"/>
                <a:cs typeface="Century"/>
                <a:sym typeface="Century"/>
              </a:defRPr>
            </a:lvl1pPr>
          </a:lstStyle>
          <a:p>
            <a:pPr/>
            <a:r>
              <a:t>ROC-AUC Curve for all the models</a:t>
            </a:r>
          </a:p>
        </p:txBody>
      </p:sp>
      <p:sp>
        <p:nvSpPr>
          <p:cNvPr id="361" name="TextBox 8"/>
          <p:cNvSpPr txBox="1"/>
          <p:nvPr/>
        </p:nvSpPr>
        <p:spPr>
          <a:xfrm>
            <a:off x="6325249" y="4489337"/>
            <a:ext cx="3916355" cy="38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07000"/>
              </a:lnSpc>
              <a:spcBef>
                <a:spcPts val="800"/>
              </a:spcBef>
              <a:defRPr>
                <a:latin typeface="Century"/>
                <a:ea typeface="Century"/>
                <a:cs typeface="Century"/>
                <a:sym typeface="Century"/>
              </a:defRPr>
            </a:lvl1pPr>
          </a:lstStyle>
          <a:p>
            <a:pPr/>
            <a:r>
              <a:t>ROC-AUC Curve for final model </a:t>
            </a:r>
          </a:p>
        </p:txBody>
      </p:sp>
      <p:sp>
        <p:nvSpPr>
          <p:cNvPr id="362" name="TextBox 9"/>
          <p:cNvSpPr txBox="1"/>
          <p:nvPr/>
        </p:nvSpPr>
        <p:spPr>
          <a:xfrm>
            <a:off x="940664" y="5214025"/>
            <a:ext cx="10375522" cy="125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a:solidFill>
                  <a:srgbClr val="FFFFFF"/>
                </a:solidFill>
                <a:latin typeface="Century"/>
                <a:ea typeface="Century"/>
                <a:cs typeface="Century"/>
                <a:sym typeface="Century"/>
              </a:defRPr>
            </a:lvl1pPr>
          </a:lstStyle>
          <a:p>
            <a:pPr/>
            <a:r>
              <a:t>I have generated the ROC Curve for all the models and for the best model and compared with AUC. The AUC score for my final model to be of 99% which is increased after tuning the model as it can be observed from the curves.</a:t>
            </a:r>
          </a:p>
        </p:txBody>
      </p:sp>
      <p:grpSp>
        <p:nvGrpSpPr>
          <p:cNvPr id="365" name="Picture 7"/>
          <p:cNvGrpSpPr/>
          <p:nvPr/>
        </p:nvGrpSpPr>
        <p:grpSpPr>
          <a:xfrm>
            <a:off x="614362" y="1283182"/>
            <a:ext cx="4481851" cy="2994177"/>
            <a:chOff x="0" y="0"/>
            <a:chExt cx="4481850" cy="2994176"/>
          </a:xfrm>
        </p:grpSpPr>
        <p:sp>
          <p:nvSpPr>
            <p:cNvPr id="363" name="Rectangle"/>
            <p:cNvSpPr/>
            <p:nvPr/>
          </p:nvSpPr>
          <p:spPr>
            <a:xfrm>
              <a:off x="0" y="0"/>
              <a:ext cx="4481851" cy="2994177"/>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364" name="image46.png" descr="image46.png"/>
            <p:cNvPicPr>
              <a:picLocks noChangeAspect="1"/>
            </p:cNvPicPr>
            <p:nvPr/>
          </p:nvPicPr>
          <p:blipFill>
            <a:blip r:embed="rId2">
              <a:extLst/>
            </a:blip>
            <a:stretch>
              <a:fillRect/>
            </a:stretch>
          </p:blipFill>
          <p:spPr>
            <a:xfrm>
              <a:off x="0" y="0"/>
              <a:ext cx="4481851" cy="2994177"/>
            </a:xfrm>
            <a:prstGeom prst="rect">
              <a:avLst/>
            </a:prstGeom>
            <a:ln w="12700" cap="flat">
              <a:noFill/>
              <a:miter lim="400000"/>
            </a:ln>
            <a:effectLst/>
          </p:spPr>
        </p:pic>
      </p:grpSp>
      <p:grpSp>
        <p:nvGrpSpPr>
          <p:cNvPr id="368" name="Picture 10"/>
          <p:cNvGrpSpPr/>
          <p:nvPr/>
        </p:nvGrpSpPr>
        <p:grpSpPr>
          <a:xfrm>
            <a:off x="6014084" y="1350731"/>
            <a:ext cx="4481851" cy="2926628"/>
            <a:chOff x="0" y="0"/>
            <a:chExt cx="4481850" cy="2926626"/>
          </a:xfrm>
        </p:grpSpPr>
        <p:sp>
          <p:nvSpPr>
            <p:cNvPr id="366" name="Rectangle"/>
            <p:cNvSpPr/>
            <p:nvPr/>
          </p:nvSpPr>
          <p:spPr>
            <a:xfrm>
              <a:off x="0" y="0"/>
              <a:ext cx="4481851" cy="2926627"/>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367" name="image47.png" descr="image47.png"/>
            <p:cNvPicPr>
              <a:picLocks noChangeAspect="1"/>
            </p:cNvPicPr>
            <p:nvPr/>
          </p:nvPicPr>
          <p:blipFill>
            <a:blip r:embed="rId3">
              <a:extLst/>
            </a:blip>
            <a:stretch>
              <a:fillRect/>
            </a:stretch>
          </p:blipFill>
          <p:spPr>
            <a:xfrm>
              <a:off x="0" y="0"/>
              <a:ext cx="4481851" cy="292662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extBox 1"/>
          <p:cNvSpPr txBox="1"/>
          <p:nvPr/>
        </p:nvSpPr>
        <p:spPr>
          <a:xfrm>
            <a:off x="220817" y="194552"/>
            <a:ext cx="11844399"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Saving The Final Model And Predictions From Saved Model</a:t>
            </a:r>
          </a:p>
        </p:txBody>
      </p:sp>
      <p:sp>
        <p:nvSpPr>
          <p:cNvPr id="371" name="TextBox 5"/>
          <p:cNvSpPr txBox="1"/>
          <p:nvPr/>
        </p:nvSpPr>
        <p:spPr>
          <a:xfrm>
            <a:off x="441959" y="5186119"/>
            <a:ext cx="10642388"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Font typeface="Arial"/>
              <a:buChar char="•"/>
              <a:defRPr>
                <a:solidFill>
                  <a:srgbClr val="FFFFFF"/>
                </a:solidFill>
                <a:latin typeface="Century"/>
                <a:ea typeface="Century"/>
                <a:cs typeface="Century"/>
                <a:sym typeface="Century"/>
              </a:defRPr>
            </a:pPr>
            <a:r>
              <a:t>I have saved my final best model using joblib library in .pkl format, and loaded saved model for predictions. </a:t>
            </a:r>
          </a:p>
          <a:p>
            <a:pPr marL="285750" indent="-285750" algn="just">
              <a:buSzPct val="100000"/>
              <a:buFont typeface="Arial"/>
              <a:buChar char="•"/>
              <a:defRPr>
                <a:solidFill>
                  <a:srgbClr val="FFFFFF"/>
                </a:solidFill>
                <a:latin typeface="Century"/>
                <a:ea typeface="Century"/>
                <a:cs typeface="Century"/>
                <a:sym typeface="Century"/>
              </a:defRPr>
            </a:pPr>
            <a:r>
              <a:t>Using classification model, we have got the predicted values for micro credit loans for defaulters and non-defaulters. From the predictions we can notice both actual values and predicted values are almost same.</a:t>
            </a:r>
          </a:p>
        </p:txBody>
      </p:sp>
      <p:pic>
        <p:nvPicPr>
          <p:cNvPr id="372" name="Picture 3" descr="Picture 3"/>
          <p:cNvPicPr>
            <a:picLocks noChangeAspect="1"/>
          </p:cNvPicPr>
          <p:nvPr/>
        </p:nvPicPr>
        <p:blipFill>
          <a:blip r:embed="rId2">
            <a:extLst/>
          </a:blip>
          <a:stretch>
            <a:fillRect/>
          </a:stretch>
        </p:blipFill>
        <p:spPr>
          <a:xfrm>
            <a:off x="396240" y="958201"/>
            <a:ext cx="11033760" cy="404904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extBox 1"/>
          <p:cNvSpPr txBox="1"/>
          <p:nvPr/>
        </p:nvSpPr>
        <p:spPr>
          <a:xfrm>
            <a:off x="678017" y="0"/>
            <a:ext cx="10822994"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Conclusion:</a:t>
            </a:r>
          </a:p>
        </p:txBody>
      </p:sp>
      <p:sp>
        <p:nvSpPr>
          <p:cNvPr id="375" name="TextBox 4"/>
          <p:cNvSpPr txBox="1"/>
          <p:nvPr/>
        </p:nvSpPr>
        <p:spPr>
          <a:xfrm>
            <a:off x="204339" y="727675"/>
            <a:ext cx="11941941" cy="6167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This case study aims to give an idea of applying EDA in a real business scenario. In this case study, apart from applying the techniques that we have learnt in the EDA module, we will also develop a basic understanding of risk analytics in banking and financial services and understand how data is used to minimize the risk of losing money while lending to customers.</a:t>
            </a:r>
          </a:p>
          <a:p>
            <a:pPr marL="285750" indent="-285750" algn="just">
              <a:buSzPct val="100000"/>
              <a:buChar char="✓"/>
              <a:defRPr>
                <a:solidFill>
                  <a:srgbClr val="FFFFFF"/>
                </a:solidFill>
                <a:latin typeface="Century"/>
                <a:ea typeface="Century"/>
                <a:cs typeface="Century"/>
                <a:sym typeface="Century"/>
              </a:defRPr>
            </a:pPr>
            <a:r>
              <a:t>From this dataset we were able to understand that the selection of customers for the credit to know whether they are defaulters or non-defaulters are done on the basis of different features.</a:t>
            </a:r>
          </a:p>
          <a:p>
            <a:pPr marL="285750" indent="-285750" algn="just">
              <a:buSzPct val="100000"/>
              <a:buChar char="✓"/>
              <a:defRPr>
                <a:solidFill>
                  <a:srgbClr val="FFFFFF"/>
                </a:solidFill>
                <a:latin typeface="Century"/>
                <a:ea typeface="Century"/>
                <a:cs typeface="Century"/>
                <a:sym typeface="Century"/>
              </a:defRPr>
            </a:pPr>
            <a:r>
              <a:t>First, we loaded the dataset and have done data cleaning and EDA process and pre-processing techniques like checking outliers, skewness, correlation, scaling data etc. And got better insights from data visualization.</a:t>
            </a:r>
          </a:p>
          <a:p>
            <a:pPr marL="285750" indent="-285750" algn="just">
              <a:buSzPct val="100000"/>
              <a:buChar char="✓"/>
              <a:defRPr>
                <a:solidFill>
                  <a:srgbClr val="FFFFFF"/>
                </a:solidFill>
                <a:latin typeface="Century"/>
                <a:ea typeface="Century"/>
                <a:cs typeface="Century"/>
                <a:sym typeface="Century"/>
              </a:defRPr>
            </a:pPr>
            <a:r>
              <a:t>Then we did the model training, building the model and finding out the best model on the basis of different metrices like Accuracy Score, Cross Validation Score, roc_auc_score, precision, recall, f1score etc. We tried ensemble techniques like Random Forest Classifier, Extra Trees Classifier, Gradient Boosting Classifier, Bagging Classifier etc. And some other models like Decision Tree Classifier &amp; XGB Classifier.</a:t>
            </a:r>
          </a:p>
          <a:p>
            <a:pPr marL="285750" indent="-285750" algn="just">
              <a:buSzPct val="100000"/>
              <a:buChar char="✓"/>
              <a:defRPr>
                <a:solidFill>
                  <a:srgbClr val="FFFFFF"/>
                </a:solidFill>
                <a:latin typeface="Century"/>
                <a:ea typeface="Century"/>
                <a:cs typeface="Century"/>
                <a:sym typeface="Century"/>
              </a:defRPr>
            </a:pPr>
            <a:r>
              <a:t>We got Random Forest Classifier as the best model among all the models as it gave least difference of accuracy and cross validation score. On this basis we performed the Hyperparameter tuning to finding out the best parameter and improving the scores. So we concluded that Random Forest Classifier as the best algorithm as it was giving high accuracy and AUC after tuning.</a:t>
            </a:r>
          </a:p>
          <a:p>
            <a:pPr marL="285750" indent="-285750" algn="just">
              <a:buSzPct val="100000"/>
              <a:buChar char="✓"/>
              <a:defRPr>
                <a:solidFill>
                  <a:srgbClr val="FFFFFF"/>
                </a:solidFill>
                <a:latin typeface="Century"/>
                <a:ea typeface="Century"/>
                <a:cs typeface="Century"/>
                <a:sym typeface="Century"/>
              </a:defRPr>
            </a:pPr>
            <a:r>
              <a:t>After that we saved the model in a pickle with a filename in order to use whenever we require. Then we loaded the saved file and predicted the values.</a:t>
            </a:r>
          </a:p>
          <a:p>
            <a:pPr marL="285750" indent="-285750" algn="just">
              <a:buSzPct val="100000"/>
              <a:buChar char="✓"/>
              <a:defRPr>
                <a:solidFill>
                  <a:srgbClr val="FFFFFF"/>
                </a:solidFill>
                <a:latin typeface="Century"/>
                <a:ea typeface="Century"/>
                <a:cs typeface="Century"/>
                <a:sym typeface="Century"/>
              </a:defRPr>
            </a:pPr>
            <a:r>
              <a:t>Overall, we can say that this dataset is good for predicting the defaulters level using classification analysis and conclude that Random Forest Classifier is the best working algorithm model we obtained. We can improve the data by adding some more features.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377" name="Rectangle 1"/>
          <p:cNvSpPr/>
          <p:nvPr/>
        </p:nvSpPr>
        <p:spPr>
          <a:xfrm>
            <a:off x="545736" y="1299540"/>
            <a:ext cx="10814181" cy="3114041"/>
          </a:xfrm>
          <a:prstGeom prst="rect">
            <a:avLst/>
          </a:prstGeom>
          <a:gradFill>
            <a:gsLst>
              <a:gs pos="0">
                <a:srgbClr val="4B4B4B"/>
              </a:gs>
              <a:gs pos="100000">
                <a:srgbClr val="000000"/>
              </a:gs>
            </a:gsLst>
            <a:path path="circle">
              <a:fillToRect l="37721" t="-19636" r="62278" b="119636"/>
            </a:path>
          </a:gradFill>
          <a:ln w="12700">
            <a:miter lim="400000"/>
          </a:ln>
          <a:effectLst>
            <a:outerShdw sx="100000" sy="100000" kx="0" ky="0" algn="b" rotWithShape="0" blurRad="152400" dist="250190" dir="8460000">
              <a:srgbClr val="000000">
                <a:alpha val="28000"/>
              </a:srgbClr>
            </a:outerShdw>
          </a:effectLst>
          <a:extLst>
            <a:ext uri="{C572A759-6A51-4108-AA02-DFA0A04FC94B}">
              <ma14:wrappingTextBoxFlag xmlns:ma14="http://schemas.microsoft.com/office/mac/drawingml/2011/main" val="1"/>
            </a:ext>
          </a:extLst>
        </p:spPr>
        <p:txBody>
          <a:bodyPr lIns="45719" rIns="45719" anchor="ctr">
            <a:spAutoFit/>
          </a:bodyPr>
          <a:lstStyle>
            <a:lvl1pPr algn="ctr">
              <a:defRPr sz="15000">
                <a:solidFill>
                  <a:srgbClr val="FDBA7F"/>
                </a:solidFill>
                <a:latin typeface="Monotype Corsiva"/>
                <a:ea typeface="Monotype Corsiva"/>
                <a:cs typeface="Monotype Corsiva"/>
                <a:sym typeface="Monotype Corsiva"/>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extBox 1"/>
          <p:cNvSpPr txBox="1"/>
          <p:nvPr/>
        </p:nvSpPr>
        <p:spPr>
          <a:xfrm>
            <a:off x="549573" y="373223"/>
            <a:ext cx="11086635"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4000" u="sng">
                <a:solidFill>
                  <a:srgbClr val="92D050"/>
                </a:solidFill>
                <a:latin typeface="Bookman Old Style"/>
                <a:ea typeface="Bookman Old Style"/>
                <a:cs typeface="Bookman Old Style"/>
                <a:sym typeface="Bookman Old Style"/>
              </a:defRPr>
            </a:lvl1pPr>
          </a:lstStyle>
          <a:p>
            <a:pPr/>
            <a:r>
              <a:t>Problem Statement</a:t>
            </a:r>
          </a:p>
        </p:txBody>
      </p:sp>
      <p:sp>
        <p:nvSpPr>
          <p:cNvPr id="144" name="TextBox 2"/>
          <p:cNvSpPr txBox="1"/>
          <p:nvPr/>
        </p:nvSpPr>
        <p:spPr>
          <a:xfrm>
            <a:off x="633549" y="1698170"/>
            <a:ext cx="11002659" cy="32460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solidFill>
                  <a:srgbClr val="FFFFFF"/>
                </a:solidFill>
                <a:latin typeface="Century"/>
                <a:ea typeface="Century"/>
                <a:cs typeface="Century"/>
                <a:sym typeface="Century"/>
              </a:defRPr>
            </a:pPr>
            <a:r>
              <a:t>        A client  in Indonesian Telecom Industry is collaborating with a Micro-finance Institution (MFI) to provide micro-credit on mobile balances to be paid back in 5 days. The Consumer is believed to be defaulter if he deviates from the path of paying back the loaned amount within the time duration of 5 days. In order to improve the selection of customers for the credit, the client wants some predictions that could help them in further investment and improvement in selection of customers. </a:t>
            </a:r>
          </a:p>
          <a:p>
            <a:pPr algn="just">
              <a:defRPr>
                <a:solidFill>
                  <a:srgbClr val="FFFFFF"/>
                </a:solidFill>
                <a:latin typeface="Century"/>
                <a:ea typeface="Century"/>
                <a:cs typeface="Century"/>
                <a:sym typeface="Century"/>
              </a:defRPr>
            </a:pPr>
          </a:p>
          <a:p>
            <a:pPr algn="just">
              <a:defRPr>
                <a:solidFill>
                  <a:srgbClr val="FFFFFF"/>
                </a:solidFill>
                <a:latin typeface="Century"/>
                <a:ea typeface="Century"/>
                <a:cs typeface="Century"/>
                <a:sym typeface="Century"/>
              </a:defRPr>
            </a:pPr>
            <a:r>
              <a:t>        In this project we need to build a model which can be used to predict in terms of a probability for each loan transaction, whether the customer will be paying back the loaned amount within 5 days of insurance of loan. In this case, Label ‘1’ indicates that the loan has been paid i.e., “non-defaulter”, while, Label ‘0’ indicates that the loan has not been paid i.e., “defaulter”.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extBox 1"/>
          <p:cNvSpPr txBox="1"/>
          <p:nvPr/>
        </p:nvSpPr>
        <p:spPr>
          <a:xfrm>
            <a:off x="642879" y="382554"/>
            <a:ext cx="10928013" cy="68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4000" u="sng">
                <a:solidFill>
                  <a:srgbClr val="92D050"/>
                </a:solidFill>
                <a:latin typeface="Bookman Old Style"/>
                <a:ea typeface="Bookman Old Style"/>
                <a:cs typeface="Bookman Old Style"/>
                <a:sym typeface="Bookman Old Style"/>
              </a:defRPr>
            </a:lvl1pPr>
          </a:lstStyle>
          <a:p>
            <a:pPr/>
            <a:r>
              <a:t>Problem Understanding</a:t>
            </a:r>
          </a:p>
        </p:txBody>
      </p:sp>
      <p:sp>
        <p:nvSpPr>
          <p:cNvPr id="147" name="TextBox 2"/>
          <p:cNvSpPr txBox="1"/>
          <p:nvPr/>
        </p:nvSpPr>
        <p:spPr>
          <a:xfrm>
            <a:off x="413511" y="1252136"/>
            <a:ext cx="11135435" cy="35892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05999"/>
              </a:lnSpc>
              <a:spcBef>
                <a:spcPts val="900"/>
              </a:spcBef>
              <a:defRPr>
                <a:latin typeface="Century"/>
                <a:ea typeface="Century"/>
                <a:cs typeface="Century"/>
                <a:sym typeface="Century"/>
              </a:defRPr>
            </a:pPr>
            <a:r>
              <a:t>       </a:t>
            </a:r>
            <a:r>
              <a:rPr>
                <a:solidFill>
                  <a:srgbClr val="FFFFFF"/>
                </a:solidFill>
              </a:rPr>
              <a:t> The loan providing companies find it hard to give loans to the people due to their insufficient or non-existent credit history. Because of that, some consumers use it as their advantage by becoming a defaulter. Suppose you work for a consumer finance company which specialises in lending various types of loans to urban customers. You have to use EDA to analyse the patterns present in the data. This will ensure that the applicants are capable of repaying the loan are not rejected.</a:t>
            </a:r>
            <a:endParaRPr>
              <a:solidFill>
                <a:srgbClr val="FFFFFF"/>
              </a:solidFill>
            </a:endParaRPr>
          </a:p>
          <a:p>
            <a:pPr algn="just">
              <a:lnSpc>
                <a:spcPct val="105999"/>
              </a:lnSpc>
              <a:spcBef>
                <a:spcPts val="1200"/>
              </a:spcBef>
              <a:defRPr>
                <a:solidFill>
                  <a:srgbClr val="FFFFFF"/>
                </a:solidFill>
                <a:latin typeface="Century"/>
                <a:ea typeface="Century"/>
                <a:cs typeface="Century"/>
                <a:sym typeface="Century"/>
              </a:defRPr>
            </a:pPr>
            <a:r>
              <a:t>When the company receives a loan application, the company has to decide for loan approval based on the applicant’s profile. Two types of risks are associated with the bank’s decision:</a:t>
            </a:r>
          </a:p>
          <a:p>
            <a:pPr marL="285750" indent="-285750" algn="just">
              <a:lnSpc>
                <a:spcPct val="105999"/>
              </a:lnSpc>
              <a:spcBef>
                <a:spcPts val="1200"/>
              </a:spcBef>
              <a:buSzPct val="100000"/>
              <a:buChar char="❖"/>
              <a:defRPr>
                <a:solidFill>
                  <a:srgbClr val="FFFFFF"/>
                </a:solidFill>
                <a:latin typeface="Century"/>
                <a:ea typeface="Century"/>
                <a:cs typeface="Century"/>
                <a:sym typeface="Century"/>
              </a:defRPr>
            </a:pPr>
            <a:r>
              <a:t>If the applicant is likely to repay the loan, then not approving the loan results in a loss of business to the company</a:t>
            </a:r>
          </a:p>
          <a:p>
            <a:pPr marL="285750" indent="-285750" algn="just">
              <a:lnSpc>
                <a:spcPct val="105999"/>
              </a:lnSpc>
              <a:spcBef>
                <a:spcPts val="1200"/>
              </a:spcBef>
              <a:buSzPct val="100000"/>
              <a:buChar char="❖"/>
              <a:defRPr>
                <a:solidFill>
                  <a:srgbClr val="FFFFFF"/>
                </a:solidFill>
                <a:latin typeface="Century"/>
                <a:ea typeface="Century"/>
                <a:cs typeface="Century"/>
                <a:sym typeface="Century"/>
              </a:defRPr>
            </a:pPr>
            <a:r>
              <a:t>If the applicant is not likely to repay the loan, i.e. he/she is likely to default, then approving the loan may lead to a financial loss for the company.</a:t>
            </a:r>
          </a:p>
        </p:txBody>
      </p:sp>
      <p:pic>
        <p:nvPicPr>
          <p:cNvPr id="148" name="Picture 4" descr="Picture 4"/>
          <p:cNvPicPr>
            <a:picLocks noChangeAspect="1"/>
          </p:cNvPicPr>
          <p:nvPr/>
        </p:nvPicPr>
        <p:blipFill>
          <a:blip r:embed="rId2">
            <a:alphaModFix amt="0"/>
            <a:extLst/>
          </a:blip>
          <a:stretch>
            <a:fillRect/>
          </a:stretch>
        </p:blipFill>
        <p:spPr>
          <a:xfrm>
            <a:off x="7876202" y="4058815"/>
            <a:ext cx="4188280" cy="2599602"/>
          </a:xfrm>
          <a:prstGeom prst="rect">
            <a:avLst/>
          </a:prstGeom>
          <a:ln w="12700">
            <a:miter lim="400000"/>
          </a:ln>
        </p:spPr>
      </p:pic>
      <p:pic>
        <p:nvPicPr>
          <p:cNvPr id="149" name="Picture 8" descr="Picture 8"/>
          <p:cNvPicPr>
            <a:picLocks noChangeAspect="1"/>
          </p:cNvPicPr>
          <p:nvPr/>
        </p:nvPicPr>
        <p:blipFill>
          <a:blip r:embed="rId3">
            <a:alphaModFix amt="0"/>
            <a:extLst/>
          </a:blip>
          <a:stretch>
            <a:fillRect/>
          </a:stretch>
        </p:blipFill>
        <p:spPr>
          <a:xfrm>
            <a:off x="7876202" y="1252137"/>
            <a:ext cx="4188280" cy="280668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xtBox 1"/>
          <p:cNvSpPr txBox="1"/>
          <p:nvPr/>
        </p:nvSpPr>
        <p:spPr>
          <a:xfrm>
            <a:off x="717524" y="253826"/>
            <a:ext cx="1065742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What is Microcredit Loan?</a:t>
            </a:r>
          </a:p>
        </p:txBody>
      </p:sp>
      <p:sp>
        <p:nvSpPr>
          <p:cNvPr id="152" name="TextBox 2"/>
          <p:cNvSpPr txBox="1"/>
          <p:nvPr/>
        </p:nvSpPr>
        <p:spPr>
          <a:xfrm>
            <a:off x="753069" y="1442758"/>
            <a:ext cx="10942964" cy="155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Microcredit is a common form of micro finance that involves an extremely small loan given to an individual to help them become self-employed or grow a small business. These borrowers tend to be low-income individuals, especially from less developed countries (LDCs). Microcredit is also known as “micro lending” or “micro loan”.</a:t>
            </a:r>
          </a:p>
          <a:p>
            <a:pPr marL="285750" indent="-285750" algn="just">
              <a:buSzPct val="100000"/>
              <a:buChar char="❖"/>
              <a:defRPr>
                <a:solidFill>
                  <a:srgbClr val="FFFFFF"/>
                </a:solidFill>
                <a:latin typeface="Century"/>
                <a:ea typeface="Century"/>
                <a:cs typeface="Century"/>
                <a:sym typeface="Century"/>
              </a:defRPr>
            </a:pPr>
            <a:r>
              <a:t>It aims to support and kickstart entrepreneurs who are unable to obtain the financial backing needed to start a small business or capitalize on an idea.</a:t>
            </a:r>
          </a:p>
        </p:txBody>
      </p:sp>
      <p:pic>
        <p:nvPicPr>
          <p:cNvPr id="153" name="Picture 4" descr="Picture 4"/>
          <p:cNvPicPr>
            <a:picLocks noChangeAspect="1"/>
          </p:cNvPicPr>
          <p:nvPr/>
        </p:nvPicPr>
        <p:blipFill>
          <a:blip r:embed="rId2">
            <a:alphaModFix amt="0"/>
            <a:extLst/>
          </a:blip>
          <a:stretch>
            <a:fillRect/>
          </a:stretch>
        </p:blipFill>
        <p:spPr>
          <a:xfrm>
            <a:off x="7666590" y="653142"/>
            <a:ext cx="4422710" cy="3565039"/>
          </a:xfrm>
          <a:prstGeom prst="rect">
            <a:avLst/>
          </a:prstGeom>
          <a:ln w="12700">
            <a:miter lim="400000"/>
          </a:ln>
        </p:spPr>
      </p:pic>
      <p:pic>
        <p:nvPicPr>
          <p:cNvPr id="154" name="Picture 6" descr="Picture 6"/>
          <p:cNvPicPr>
            <a:picLocks noChangeAspect="1"/>
          </p:cNvPicPr>
          <p:nvPr/>
        </p:nvPicPr>
        <p:blipFill>
          <a:blip r:embed="rId3">
            <a:alphaModFix amt="0"/>
            <a:extLst/>
          </a:blip>
          <a:stretch>
            <a:fillRect/>
          </a:stretch>
        </p:blipFill>
        <p:spPr>
          <a:xfrm>
            <a:off x="8817240" y="653142"/>
            <a:ext cx="2121409" cy="1414273"/>
          </a:xfrm>
          <a:prstGeom prst="rect">
            <a:avLst/>
          </a:prstGeom>
          <a:ln w="12700">
            <a:miter lim="400000"/>
          </a:ln>
        </p:spPr>
      </p:pic>
      <p:pic>
        <p:nvPicPr>
          <p:cNvPr id="155" name="Picture 15" descr="Picture 15"/>
          <p:cNvPicPr>
            <a:picLocks noChangeAspect="1"/>
          </p:cNvPicPr>
          <p:nvPr/>
        </p:nvPicPr>
        <p:blipFill>
          <a:blip r:embed="rId4">
            <a:extLst/>
          </a:blip>
          <a:stretch>
            <a:fillRect/>
          </a:stretch>
        </p:blipFill>
        <p:spPr>
          <a:xfrm>
            <a:off x="138245" y="3739498"/>
            <a:ext cx="4124068" cy="2585325"/>
          </a:xfrm>
          <a:prstGeom prst="rect">
            <a:avLst/>
          </a:prstGeom>
          <a:ln w="12700">
            <a:miter lim="400000"/>
          </a:ln>
        </p:spPr>
      </p:pic>
      <p:sp>
        <p:nvSpPr>
          <p:cNvPr id="156" name="TextBox 17"/>
          <p:cNvSpPr txBox="1"/>
          <p:nvPr/>
        </p:nvSpPr>
        <p:spPr>
          <a:xfrm>
            <a:off x="4403116" y="4560892"/>
            <a:ext cx="7385742" cy="1399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800">
                <a:solidFill>
                  <a:srgbClr val="FFFFFF"/>
                </a:solidFill>
                <a:latin typeface="Century"/>
                <a:ea typeface="Century"/>
                <a:cs typeface="Century"/>
                <a:sym typeface="Century"/>
              </a:defRPr>
            </a:pPr>
            <a:r>
              <a:t>Defaulting on Loans: </a:t>
            </a:r>
          </a:p>
          <a:p>
            <a:pPr marL="285750" indent="-285750" algn="just">
              <a:buSzPct val="100000"/>
              <a:buChar char="❖"/>
              <a:defRPr>
                <a:solidFill>
                  <a:srgbClr val="FFFFFF"/>
                </a:solidFill>
                <a:latin typeface="Century"/>
                <a:ea typeface="Century"/>
                <a:cs typeface="Century"/>
                <a:sym typeface="Century"/>
              </a:defRPr>
            </a:pPr>
            <a:r>
              <a:t>Defaulting on a loan essentially means you've stopped making payments on a loan or credit card according to the account's terms. In general, defaulting on a loan can damage your credit and threaten your overall financial health.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extBox 1"/>
          <p:cNvSpPr txBox="1"/>
          <p:nvPr/>
        </p:nvSpPr>
        <p:spPr>
          <a:xfrm>
            <a:off x="185678" y="335902"/>
            <a:ext cx="11960602" cy="561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Benefits of Microfinance Institutions and Microcredit loans</a:t>
            </a:r>
          </a:p>
        </p:txBody>
      </p:sp>
      <p:sp>
        <p:nvSpPr>
          <p:cNvPr id="159" name="TextBox 2"/>
          <p:cNvSpPr txBox="1"/>
          <p:nvPr/>
        </p:nvSpPr>
        <p:spPr>
          <a:xfrm>
            <a:off x="521580" y="1455575"/>
            <a:ext cx="5843659" cy="4706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Micro finance institutions offer basic financial services like savings, insurance and loans to unprivileged people. Savings help families build assets to finance school fees, improve homes (e.g., install power or running water) and achieve goals. </a:t>
            </a:r>
          </a:p>
          <a:p>
            <a:pPr marL="285750" indent="-285750" algn="just">
              <a:buSzPct val="100000"/>
              <a:buChar char="▪"/>
              <a:defRPr>
                <a:solidFill>
                  <a:srgbClr val="FFFFFF"/>
                </a:solidFill>
                <a:latin typeface="Century"/>
                <a:ea typeface="Century"/>
                <a:cs typeface="Century"/>
                <a:sym typeface="Century"/>
              </a:defRPr>
            </a:pPr>
            <a:r>
              <a:t>Small loans enable entrepreneurs to start or expand micro, small and medium enterprises.</a:t>
            </a:r>
          </a:p>
          <a:p>
            <a:pPr marL="285750" indent="-285750" algn="just">
              <a:buSzPct val="100000"/>
              <a:buChar char="▪"/>
              <a:defRPr>
                <a:solidFill>
                  <a:srgbClr val="FFFFFF"/>
                </a:solidFill>
                <a:latin typeface="Century"/>
                <a:ea typeface="Century"/>
                <a:cs typeface="Century"/>
                <a:sym typeface="Century"/>
              </a:defRPr>
            </a:pPr>
            <a:r>
              <a:t>Insurance products can offset the cost of medical care.</a:t>
            </a:r>
          </a:p>
          <a:p>
            <a:pPr algn="just">
              <a:defRPr>
                <a:solidFill>
                  <a:srgbClr val="FFFFFF"/>
                </a:solidFill>
                <a:latin typeface="Century"/>
                <a:ea typeface="Century"/>
                <a:cs typeface="Century"/>
                <a:sym typeface="Century"/>
              </a:defRPr>
            </a:pP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Microcredit also empowers women since they are the major beneficiaries.</a:t>
            </a:r>
          </a:p>
          <a:p>
            <a:pPr marL="285750" indent="-285750" algn="just">
              <a:buSzPct val="100000"/>
              <a:buChar char="▪"/>
              <a:defRPr>
                <a:solidFill>
                  <a:srgbClr val="FFFFFF"/>
                </a:solidFill>
                <a:latin typeface="Century"/>
                <a:ea typeface="Century"/>
                <a:cs typeface="Century"/>
                <a:sym typeface="Century"/>
              </a:defRPr>
            </a:pPr>
            <a:r>
              <a:t>Microcredit provides property alleviation programs which provides funds, materials for people with no income or work opportunities</a:t>
            </a:r>
          </a:p>
        </p:txBody>
      </p:sp>
      <p:pic>
        <p:nvPicPr>
          <p:cNvPr id="160" name="Picture 2" descr="Picture 2"/>
          <p:cNvPicPr>
            <a:picLocks noChangeAspect="1"/>
          </p:cNvPicPr>
          <p:nvPr/>
        </p:nvPicPr>
        <p:blipFill>
          <a:blip r:embed="rId2">
            <a:extLst/>
          </a:blip>
          <a:stretch>
            <a:fillRect/>
          </a:stretch>
        </p:blipFill>
        <p:spPr>
          <a:xfrm>
            <a:off x="6992152" y="827371"/>
            <a:ext cx="4618654" cy="3335405"/>
          </a:xfrm>
          <a:prstGeom prst="rect">
            <a:avLst/>
          </a:prstGeom>
          <a:ln w="12700">
            <a:miter lim="400000"/>
          </a:ln>
        </p:spPr>
      </p:pic>
      <p:pic>
        <p:nvPicPr>
          <p:cNvPr id="161" name="Picture 6" descr="Picture 6"/>
          <p:cNvPicPr>
            <a:picLocks noChangeAspect="1"/>
          </p:cNvPicPr>
          <p:nvPr/>
        </p:nvPicPr>
        <p:blipFill>
          <a:blip r:embed="rId3">
            <a:extLst/>
          </a:blip>
          <a:stretch>
            <a:fillRect/>
          </a:stretch>
        </p:blipFill>
        <p:spPr>
          <a:xfrm>
            <a:off x="6410957" y="4256080"/>
            <a:ext cx="5781042" cy="245745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Box 1"/>
          <p:cNvSpPr txBox="1"/>
          <p:nvPr/>
        </p:nvSpPr>
        <p:spPr>
          <a:xfrm>
            <a:off x="553719" y="294639"/>
            <a:ext cx="11155682" cy="103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u="sng">
                <a:solidFill>
                  <a:srgbClr val="92D050"/>
                </a:solidFill>
                <a:latin typeface="Bookman Old Style"/>
                <a:ea typeface="Bookman Old Style"/>
                <a:cs typeface="Bookman Old Style"/>
                <a:sym typeface="Bookman Old Style"/>
              </a:defRPr>
            </a:lvl1pPr>
          </a:lstStyle>
          <a:p>
            <a:pPr/>
            <a:r>
              <a:t>Data Analysis and Model Building Flowchart</a:t>
            </a:r>
          </a:p>
        </p:txBody>
      </p:sp>
      <p:grpSp>
        <p:nvGrpSpPr>
          <p:cNvPr id="166" name="Flowchart: Alternate Process 8"/>
          <p:cNvGrpSpPr/>
          <p:nvPr/>
        </p:nvGrpSpPr>
        <p:grpSpPr>
          <a:xfrm>
            <a:off x="1701083" y="1035406"/>
            <a:ext cx="2123234" cy="1219201"/>
            <a:chOff x="0" y="0"/>
            <a:chExt cx="2123232" cy="1219200"/>
          </a:xfrm>
        </p:grpSpPr>
        <p:sp>
          <p:nvSpPr>
            <p:cNvPr id="164" name="Shape"/>
            <p:cNvSpPr/>
            <p:nvPr/>
          </p:nvSpPr>
          <p:spPr>
            <a:xfrm>
              <a:off x="0" y="0"/>
              <a:ext cx="2123233"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26" y="0"/>
                    <a:pt x="2067" y="0"/>
                  </a:cubicBezTo>
                  <a:lnTo>
                    <a:pt x="19533" y="0"/>
                  </a:lnTo>
                  <a:cubicBezTo>
                    <a:pt x="20674" y="0"/>
                    <a:pt x="21600" y="1612"/>
                    <a:pt x="21600" y="3600"/>
                  </a:cubicBezTo>
                  <a:lnTo>
                    <a:pt x="21600" y="18000"/>
                  </a:lnTo>
                  <a:cubicBezTo>
                    <a:pt x="21600" y="19988"/>
                    <a:pt x="20674" y="21600"/>
                    <a:pt x="19533" y="21600"/>
                  </a:cubicBezTo>
                  <a:lnTo>
                    <a:pt x="2067" y="21600"/>
                  </a:lnTo>
                  <a:cubicBezTo>
                    <a:pt x="92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65" name="Import Libraries"/>
            <p:cNvSpPr txBox="1"/>
            <p:nvPr/>
          </p:nvSpPr>
          <p:spPr>
            <a:xfrm>
              <a:off x="147320" y="417830"/>
              <a:ext cx="1828594"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Import Libraries</a:t>
              </a:r>
            </a:p>
          </p:txBody>
        </p:sp>
      </p:grpSp>
      <p:sp>
        <p:nvSpPr>
          <p:cNvPr id="167" name="Arrow: Right 9"/>
          <p:cNvSpPr/>
          <p:nvPr/>
        </p:nvSpPr>
        <p:spPr>
          <a:xfrm>
            <a:off x="4168292" y="1416406"/>
            <a:ext cx="634483"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0" name="Flowchart: Alternate Process 10"/>
          <p:cNvGrpSpPr/>
          <p:nvPr/>
        </p:nvGrpSpPr>
        <p:grpSpPr>
          <a:xfrm>
            <a:off x="5146750" y="1037158"/>
            <a:ext cx="2123234" cy="1219201"/>
            <a:chOff x="0" y="0"/>
            <a:chExt cx="2123232" cy="1219200"/>
          </a:xfrm>
        </p:grpSpPr>
        <p:sp>
          <p:nvSpPr>
            <p:cNvPr id="168" name="Shape"/>
            <p:cNvSpPr/>
            <p:nvPr/>
          </p:nvSpPr>
          <p:spPr>
            <a:xfrm>
              <a:off x="0" y="0"/>
              <a:ext cx="2123233"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26" y="0"/>
                    <a:pt x="2067" y="0"/>
                  </a:cubicBezTo>
                  <a:lnTo>
                    <a:pt x="19533" y="0"/>
                  </a:lnTo>
                  <a:cubicBezTo>
                    <a:pt x="20674" y="0"/>
                    <a:pt x="21600" y="1612"/>
                    <a:pt x="21600" y="3600"/>
                  </a:cubicBezTo>
                  <a:lnTo>
                    <a:pt x="21600" y="18000"/>
                  </a:lnTo>
                  <a:cubicBezTo>
                    <a:pt x="21600" y="19988"/>
                    <a:pt x="20674" y="21600"/>
                    <a:pt x="19533" y="21600"/>
                  </a:cubicBezTo>
                  <a:lnTo>
                    <a:pt x="2067" y="21600"/>
                  </a:lnTo>
                  <a:cubicBezTo>
                    <a:pt x="92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 name="Import Dataset"/>
            <p:cNvSpPr txBox="1"/>
            <p:nvPr/>
          </p:nvSpPr>
          <p:spPr>
            <a:xfrm>
              <a:off x="147320" y="417830"/>
              <a:ext cx="1828594"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Import Dataset</a:t>
              </a:r>
            </a:p>
          </p:txBody>
        </p:sp>
      </p:grpSp>
      <p:sp>
        <p:nvSpPr>
          <p:cNvPr id="171" name="Arrow: Right 11"/>
          <p:cNvSpPr/>
          <p:nvPr/>
        </p:nvSpPr>
        <p:spPr>
          <a:xfrm>
            <a:off x="7613959" y="1461700"/>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4" name="Flowchart: Alternate Process 14"/>
          <p:cNvGrpSpPr/>
          <p:nvPr/>
        </p:nvGrpSpPr>
        <p:grpSpPr>
          <a:xfrm>
            <a:off x="8625595" y="1035406"/>
            <a:ext cx="2168850" cy="1250594"/>
            <a:chOff x="0" y="0"/>
            <a:chExt cx="2168848" cy="1250593"/>
          </a:xfrm>
        </p:grpSpPr>
        <p:sp>
          <p:nvSpPr>
            <p:cNvPr id="172" name="Shape"/>
            <p:cNvSpPr/>
            <p:nvPr/>
          </p:nvSpPr>
          <p:spPr>
            <a:xfrm>
              <a:off x="-1" y="-1"/>
              <a:ext cx="2168850" cy="1250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29" y="0"/>
                    <a:pt x="2076" y="0"/>
                  </a:cubicBezTo>
                  <a:lnTo>
                    <a:pt x="19524" y="0"/>
                  </a:lnTo>
                  <a:cubicBezTo>
                    <a:pt x="20671" y="0"/>
                    <a:pt x="21600" y="1612"/>
                    <a:pt x="21600" y="3600"/>
                  </a:cubicBezTo>
                  <a:lnTo>
                    <a:pt x="21600" y="18000"/>
                  </a:lnTo>
                  <a:cubicBezTo>
                    <a:pt x="21600" y="19988"/>
                    <a:pt x="20671" y="21600"/>
                    <a:pt x="19524" y="21600"/>
                  </a:cubicBezTo>
                  <a:lnTo>
                    <a:pt x="2076" y="21600"/>
                  </a:lnTo>
                  <a:cubicBezTo>
                    <a:pt x="929" y="21600"/>
                    <a:pt x="0" y="19988"/>
                    <a:pt x="0" y="18000"/>
                  </a:cubicBezTo>
                  <a:close/>
                </a:path>
              </a:pathLst>
            </a:custGeom>
            <a:gradFill flip="none" rotWithShape="1">
              <a:gsLst>
                <a:gs pos="2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73" name="Data Preprocessing"/>
            <p:cNvSpPr txBox="1"/>
            <p:nvPr/>
          </p:nvSpPr>
          <p:spPr>
            <a:xfrm>
              <a:off x="149936" y="433526"/>
              <a:ext cx="1868977" cy="383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Data Preprocessing</a:t>
              </a:r>
            </a:p>
          </p:txBody>
        </p:sp>
      </p:grpSp>
      <p:sp>
        <p:nvSpPr>
          <p:cNvPr id="175" name="Arrow: Right 16"/>
          <p:cNvSpPr/>
          <p:nvPr/>
        </p:nvSpPr>
        <p:spPr>
          <a:xfrm>
            <a:off x="4146417" y="5421705"/>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8" name="Flowchart: Alternate Process 17"/>
          <p:cNvGrpSpPr/>
          <p:nvPr/>
        </p:nvGrpSpPr>
        <p:grpSpPr>
          <a:xfrm>
            <a:off x="1646138" y="5040705"/>
            <a:ext cx="2168849" cy="1219201"/>
            <a:chOff x="0" y="0"/>
            <a:chExt cx="2168848" cy="1219200"/>
          </a:xfrm>
        </p:grpSpPr>
        <p:sp>
          <p:nvSpPr>
            <p:cNvPr id="176"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77" name="Model Building"/>
            <p:cNvSpPr txBox="1"/>
            <p:nvPr/>
          </p:nvSpPr>
          <p:spPr>
            <a:xfrm>
              <a:off x="147319" y="417830"/>
              <a:ext cx="1874210"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Model Building</a:t>
              </a:r>
            </a:p>
          </p:txBody>
        </p:sp>
      </p:grpSp>
      <p:grpSp>
        <p:nvGrpSpPr>
          <p:cNvPr id="181" name="Flowchart: Alternate Process 20"/>
          <p:cNvGrpSpPr/>
          <p:nvPr/>
        </p:nvGrpSpPr>
        <p:grpSpPr>
          <a:xfrm>
            <a:off x="8625595" y="2989223"/>
            <a:ext cx="2168850" cy="1219201"/>
            <a:chOff x="0" y="0"/>
            <a:chExt cx="2168848" cy="1219200"/>
          </a:xfrm>
        </p:grpSpPr>
        <p:sp>
          <p:nvSpPr>
            <p:cNvPr id="179"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80" name="Visualizations…"/>
            <p:cNvSpPr txBox="1"/>
            <p:nvPr/>
          </p:nvSpPr>
          <p:spPr>
            <a:xfrm>
              <a:off x="147319" y="271779"/>
              <a:ext cx="1874210" cy="67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191513"/>
                  </a:solidFill>
                  <a:latin typeface="Century"/>
                  <a:ea typeface="Century"/>
                  <a:cs typeface="Century"/>
                  <a:sym typeface="Century"/>
                </a:defRPr>
              </a:pPr>
              <a:r>
                <a:t>Visualizations</a:t>
              </a:r>
              <a:endParaRPr>
                <a:solidFill>
                  <a:srgbClr val="FFFFFF"/>
                </a:solidFill>
              </a:endParaRPr>
            </a:p>
            <a:p>
              <a:pPr algn="ctr">
                <a:defRPr>
                  <a:solidFill>
                    <a:srgbClr val="191513"/>
                  </a:solidFill>
                  <a:latin typeface="Century"/>
                  <a:ea typeface="Century"/>
                  <a:cs typeface="Century"/>
                  <a:sym typeface="Century"/>
                </a:defRPr>
              </a:pPr>
              <a:r>
                <a:t>(EDA)</a:t>
              </a:r>
            </a:p>
          </p:txBody>
        </p:sp>
      </p:grpSp>
      <p:sp>
        <p:nvSpPr>
          <p:cNvPr id="182" name="Arrow: Left 21"/>
          <p:cNvSpPr/>
          <p:nvPr/>
        </p:nvSpPr>
        <p:spPr>
          <a:xfrm>
            <a:off x="7607631" y="3364515"/>
            <a:ext cx="667662" cy="457201"/>
          </a:xfrm>
          <a:prstGeom prst="lef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85" name="Flowchart: Alternate Process 22"/>
          <p:cNvGrpSpPr/>
          <p:nvPr/>
        </p:nvGrpSpPr>
        <p:grpSpPr>
          <a:xfrm>
            <a:off x="5101135" y="2998876"/>
            <a:ext cx="2168849" cy="1219201"/>
            <a:chOff x="0" y="0"/>
            <a:chExt cx="2168848" cy="1219200"/>
          </a:xfrm>
        </p:grpSpPr>
        <p:sp>
          <p:nvSpPr>
            <p:cNvPr id="183"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84" name="Identifying Outliers and Skewness"/>
            <p:cNvSpPr txBox="1"/>
            <p:nvPr/>
          </p:nvSpPr>
          <p:spPr>
            <a:xfrm>
              <a:off x="147319" y="125730"/>
              <a:ext cx="1874210" cy="967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Identifying Outliers and Skewness</a:t>
              </a:r>
            </a:p>
          </p:txBody>
        </p:sp>
      </p:grpSp>
      <p:sp>
        <p:nvSpPr>
          <p:cNvPr id="186" name="Arrow: Left 23"/>
          <p:cNvSpPr/>
          <p:nvPr/>
        </p:nvSpPr>
        <p:spPr>
          <a:xfrm>
            <a:off x="4168292" y="3364515"/>
            <a:ext cx="634483" cy="457201"/>
          </a:xfrm>
          <a:prstGeom prst="lef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89" name="Flowchart: Alternate Process 24"/>
          <p:cNvGrpSpPr/>
          <p:nvPr/>
        </p:nvGrpSpPr>
        <p:grpSpPr>
          <a:xfrm>
            <a:off x="1649141" y="2989223"/>
            <a:ext cx="2168849" cy="1219201"/>
            <a:chOff x="0" y="0"/>
            <a:chExt cx="2168848" cy="1219200"/>
          </a:xfrm>
        </p:grpSpPr>
        <p:sp>
          <p:nvSpPr>
            <p:cNvPr id="187"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88" name="Data Balancing"/>
            <p:cNvSpPr txBox="1"/>
            <p:nvPr/>
          </p:nvSpPr>
          <p:spPr>
            <a:xfrm>
              <a:off x="147319" y="417830"/>
              <a:ext cx="1874210"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Data Balancing </a:t>
              </a:r>
            </a:p>
          </p:txBody>
        </p:sp>
      </p:grpSp>
      <p:sp>
        <p:nvSpPr>
          <p:cNvPr id="190" name="Arrow: Down 25"/>
          <p:cNvSpPr/>
          <p:nvPr/>
        </p:nvSpPr>
        <p:spPr>
          <a:xfrm>
            <a:off x="2504447" y="4310281"/>
            <a:ext cx="458236" cy="61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88"/>
                </a:moveTo>
                <a:lnTo>
                  <a:pt x="5400" y="13588"/>
                </a:lnTo>
                <a:lnTo>
                  <a:pt x="5400" y="0"/>
                </a:lnTo>
                <a:lnTo>
                  <a:pt x="16200" y="0"/>
                </a:lnTo>
                <a:lnTo>
                  <a:pt x="16200" y="13588"/>
                </a:lnTo>
                <a:lnTo>
                  <a:pt x="21600" y="13588"/>
                </a:lnTo>
                <a:lnTo>
                  <a:pt x="10800" y="21600"/>
                </a:lnTo>
                <a:close/>
              </a:path>
            </a:pathLst>
          </a:custGeom>
          <a:solidFill>
            <a:schemeClr val="accent4"/>
          </a:solidFill>
          <a:ln w="15875">
            <a:solidFill>
              <a:srgbClr val="768F56"/>
            </a:solidFill>
          </a:ln>
        </p:spPr>
        <p:txBody>
          <a:bodyPr lIns="45719" rIns="45719" anchor="ctr"/>
          <a:lstStyle/>
          <a:p>
            <a:pPr algn="ctr">
              <a:defRPr>
                <a:solidFill>
                  <a:srgbClr val="FFFFFF"/>
                </a:solidFill>
              </a:defRPr>
            </a:pPr>
          </a:p>
        </p:txBody>
      </p:sp>
      <p:sp>
        <p:nvSpPr>
          <p:cNvPr id="191" name="Arrow: Down 26"/>
          <p:cNvSpPr/>
          <p:nvPr/>
        </p:nvSpPr>
        <p:spPr>
          <a:xfrm>
            <a:off x="9480901" y="2282888"/>
            <a:ext cx="458236" cy="61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88"/>
                </a:moveTo>
                <a:lnTo>
                  <a:pt x="5400" y="13588"/>
                </a:lnTo>
                <a:lnTo>
                  <a:pt x="5400" y="0"/>
                </a:lnTo>
                <a:lnTo>
                  <a:pt x="16200" y="0"/>
                </a:lnTo>
                <a:lnTo>
                  <a:pt x="16200" y="13588"/>
                </a:lnTo>
                <a:lnTo>
                  <a:pt x="21600" y="13588"/>
                </a:lnTo>
                <a:lnTo>
                  <a:pt x="10800" y="21600"/>
                </a:lnTo>
                <a:close/>
              </a:path>
            </a:pathLst>
          </a:cu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94" name="Flowchart: Alternate Process 27"/>
          <p:cNvGrpSpPr/>
          <p:nvPr/>
        </p:nvGrpSpPr>
        <p:grpSpPr>
          <a:xfrm>
            <a:off x="5154309" y="5040705"/>
            <a:ext cx="2168849" cy="1219201"/>
            <a:chOff x="0" y="0"/>
            <a:chExt cx="2168848" cy="1219200"/>
          </a:xfrm>
        </p:grpSpPr>
        <p:sp>
          <p:nvSpPr>
            <p:cNvPr id="192"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93" name="Hyperparameter  Tuning"/>
            <p:cNvSpPr txBox="1"/>
            <p:nvPr/>
          </p:nvSpPr>
          <p:spPr>
            <a:xfrm>
              <a:off x="147319" y="271779"/>
              <a:ext cx="1874210" cy="67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Hyperparameter  Tuning </a:t>
              </a:r>
            </a:p>
          </p:txBody>
        </p:sp>
      </p:grpSp>
      <p:sp>
        <p:nvSpPr>
          <p:cNvPr id="195" name="Arrow: Right 28"/>
          <p:cNvSpPr/>
          <p:nvPr/>
        </p:nvSpPr>
        <p:spPr>
          <a:xfrm>
            <a:off x="7658809" y="5421705"/>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98" name="Flowchart: Alternate Process 29"/>
          <p:cNvGrpSpPr/>
          <p:nvPr/>
        </p:nvGrpSpPr>
        <p:grpSpPr>
          <a:xfrm>
            <a:off x="8662121" y="5040705"/>
            <a:ext cx="2168849" cy="1219201"/>
            <a:chOff x="0" y="0"/>
            <a:chExt cx="2168848" cy="1219200"/>
          </a:xfrm>
        </p:grpSpPr>
        <p:sp>
          <p:nvSpPr>
            <p:cNvPr id="196"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a:ea typeface="Century"/>
                  <a:cs typeface="Century"/>
                  <a:sym typeface="Century"/>
                </a:defRPr>
              </a:pPr>
            </a:p>
          </p:txBody>
        </p:sp>
        <p:sp>
          <p:nvSpPr>
            <p:cNvPr id="197" name="AUC-ROC Curve &amp; Saving model"/>
            <p:cNvSpPr txBox="1"/>
            <p:nvPr/>
          </p:nvSpPr>
          <p:spPr>
            <a:xfrm>
              <a:off x="147319" y="271779"/>
              <a:ext cx="1874210" cy="67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191513"/>
                  </a:solidFill>
                  <a:latin typeface="Century"/>
                  <a:ea typeface="Century"/>
                  <a:cs typeface="Century"/>
                  <a:sym typeface="Century"/>
                </a:defRPr>
              </a:lvl1pPr>
            </a:lstStyle>
            <a:p>
              <a:pPr/>
              <a:r>
                <a:t>AUC-ROC Curve &amp; Saving model</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extBox 1"/>
          <p:cNvSpPr txBox="1"/>
          <p:nvPr/>
        </p:nvSpPr>
        <p:spPr>
          <a:xfrm>
            <a:off x="605557" y="307910"/>
            <a:ext cx="11021319"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92D050"/>
                </a:solidFill>
                <a:latin typeface="Bookman Old Style"/>
                <a:ea typeface="Bookman Old Style"/>
                <a:cs typeface="Bookman Old Style"/>
                <a:sym typeface="Bookman Old Style"/>
              </a:defRPr>
            </a:lvl1pPr>
          </a:lstStyle>
          <a:p>
            <a:pPr/>
            <a:r>
              <a:t>Exploratory Data Analysis (EDA) Steps</a:t>
            </a:r>
          </a:p>
        </p:txBody>
      </p:sp>
      <p:sp>
        <p:nvSpPr>
          <p:cNvPr id="201" name="TextBox 2"/>
          <p:cNvSpPr txBox="1"/>
          <p:nvPr/>
        </p:nvSpPr>
        <p:spPr>
          <a:xfrm>
            <a:off x="708193" y="1240970"/>
            <a:ext cx="11021319" cy="534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gn="just">
              <a:buSzPct val="100000"/>
              <a:buChar char="➢"/>
              <a:defRPr>
                <a:solidFill>
                  <a:srgbClr val="FFFFFF"/>
                </a:solidFill>
                <a:latin typeface="Century"/>
                <a:ea typeface="Century"/>
                <a:cs typeface="Century"/>
                <a:sym typeface="Century"/>
              </a:defRPr>
            </a:pPr>
            <a:r>
              <a:t>Importing necessary libraries and importing dataset as a data frame.</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Checked some statistical information like shape, number of unique values present, info, finding zero values etc.</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Dropped some columns containing more than 90% of zero values assuming they won’t create skewness in later part.</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Dataset was free from null values that is I found no missing values.</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Extracted Day, Month and Year features from pdate column.</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Found some negative/invalid values while checking the statistical summary of the dataset so, converted them into positive by using absolute command.</a:t>
            </a:r>
          </a:p>
          <a:p>
            <a:pPr algn="just">
              <a:defRPr>
                <a:solidFill>
                  <a:srgbClr val="FFFFFF"/>
                </a:solidFill>
                <a:latin typeface="Century"/>
                <a:ea typeface="Century"/>
                <a:cs typeface="Century"/>
                <a:sym typeface="Century"/>
              </a:defRPr>
            </a:pPr>
          </a:p>
          <a:p>
            <a:pPr marL="285750" indent="-285750" algn="just">
              <a:buSzPct val="100000"/>
              <a:buChar char="➢"/>
              <a:defRPr>
                <a:solidFill>
                  <a:srgbClr val="FFFFFF"/>
                </a:solidFill>
                <a:latin typeface="Century"/>
                <a:ea typeface="Century"/>
                <a:cs typeface="Century"/>
                <a:sym typeface="Century"/>
              </a:defRPr>
            </a:pPr>
            <a:r>
              <a:t>Visualizing the features using univariate and bivariate analysis. Univariate analysis is the simplest form of analysing the data. “Uni” means “one”, visualizing the data using one variable. Bivariate analysis is another form of analysing the data. “Bi” means “two”, visualizing the data using 2 variables.</a:t>
            </a:r>
          </a:p>
          <a:p>
            <a:pPr marL="285750" indent="-285750">
              <a:buSzPct val="100000"/>
              <a:buChar char="➢"/>
              <a:defRPr>
                <a:solidFill>
                  <a:srgbClr val="FFFFFF"/>
                </a:solidFill>
                <a:latin typeface="Century"/>
                <a:ea typeface="Century"/>
                <a:cs typeface="Century"/>
                <a:sym typeface="Century"/>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A7A7A7"/>
      </a:dk2>
      <a:lt2>
        <a:srgbClr val="535353"/>
      </a:lt2>
      <a:accent1>
        <a:srgbClr val="FB8C29"/>
      </a:accent1>
      <a:accent2>
        <a:srgbClr val="F2C351"/>
      </a:accent2>
      <a:accent3>
        <a:srgbClr val="D0CBA5"/>
      </a:accent3>
      <a:accent4>
        <a:srgbClr val="A2C476"/>
      </a:accent4>
      <a:accent5>
        <a:srgbClr val="57C293"/>
      </a:accent5>
      <a:accent6>
        <a:srgbClr val="06BFDE"/>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A7A7A7"/>
      </a:dk2>
      <a:lt2>
        <a:srgbClr val="535353"/>
      </a:lt2>
      <a:accent1>
        <a:srgbClr val="FB8C29"/>
      </a:accent1>
      <a:accent2>
        <a:srgbClr val="F2C351"/>
      </a:accent2>
      <a:accent3>
        <a:srgbClr val="D0CBA5"/>
      </a:accent3>
      <a:accent4>
        <a:srgbClr val="A2C476"/>
      </a:accent4>
      <a:accent5>
        <a:srgbClr val="57C293"/>
      </a:accent5>
      <a:accent6>
        <a:srgbClr val="06BFDE"/>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